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4"/>
  </p:sldMasterIdLst>
  <p:notesMasterIdLst>
    <p:notesMasterId r:id="rId25"/>
  </p:notesMasterIdLst>
  <p:sldIdLst>
    <p:sldId id="298" r:id="rId5"/>
    <p:sldId id="299" r:id="rId6"/>
    <p:sldId id="300" r:id="rId7"/>
    <p:sldId id="312" r:id="rId8"/>
    <p:sldId id="301" r:id="rId9"/>
    <p:sldId id="314" r:id="rId10"/>
    <p:sldId id="315" r:id="rId11"/>
    <p:sldId id="302" r:id="rId12"/>
    <p:sldId id="303" r:id="rId13"/>
    <p:sldId id="316" r:id="rId14"/>
    <p:sldId id="324" r:id="rId15"/>
    <p:sldId id="325" r:id="rId16"/>
    <p:sldId id="304" r:id="rId17"/>
    <p:sldId id="326" r:id="rId18"/>
    <p:sldId id="327" r:id="rId19"/>
    <p:sldId id="306" r:id="rId20"/>
    <p:sldId id="328" r:id="rId21"/>
    <p:sldId id="323" r:id="rId22"/>
    <p:sldId id="329"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169C2B-6CA0-48F8-A57B-7D8CB0434EA6}">
          <p14:sldIdLst>
            <p14:sldId id="298"/>
            <p14:sldId id="299"/>
          </p14:sldIdLst>
        </p14:section>
        <p14:section name="PROBLEM identification" id="{5FBF4C26-F9A2-441D-BB25-43073F533E58}">
          <p14:sldIdLst>
            <p14:sldId id="300"/>
            <p14:sldId id="312"/>
          </p14:sldIdLst>
        </p14:section>
        <p14:section name="Data Wrangling" id="{EA883945-4A4F-43ED-BDF0-EE6FC6B21012}">
          <p14:sldIdLst>
            <p14:sldId id="301"/>
            <p14:sldId id="314"/>
            <p14:sldId id="315"/>
          </p14:sldIdLst>
        </p14:section>
        <p14:section name="Exploratory Data Analysis" id="{8F4CE6AE-9883-4CEC-A6EC-9CBFBE1D923D}">
          <p14:sldIdLst>
            <p14:sldId id="302"/>
            <p14:sldId id="303"/>
            <p14:sldId id="316"/>
            <p14:sldId id="324"/>
            <p14:sldId id="325"/>
          </p14:sldIdLst>
        </p14:section>
        <p14:section name="Pre-processing" id="{04F049E7-C026-4562-B797-0F6B2C27CB14}">
          <p14:sldIdLst>
            <p14:sldId id="304"/>
            <p14:sldId id="326"/>
            <p14:sldId id="327"/>
          </p14:sldIdLst>
        </p14:section>
        <p14:section name="Modeling" id="{96366A93-E34A-47F0-9106-B57469D9E7B9}">
          <p14:sldIdLst>
            <p14:sldId id="306"/>
            <p14:sldId id="328"/>
          </p14:sldIdLst>
        </p14:section>
        <p14:section name="Documentation" id="{7CF7B5AA-C379-417E-AABE-FDA63B555047}">
          <p14:sldIdLst>
            <p14:sldId id="323"/>
            <p14:sldId id="329"/>
          </p14:sldIdLst>
        </p14:section>
        <p14:section name="Untitled Section" id="{26CA962D-673A-426D-9F23-2070BFA81CE7}">
          <p14:sldIdLst>
            <p14:sldId id="31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zvan Nelepcu" initials="RN" lastIdx="1" clrIdx="0">
    <p:extLst>
      <p:ext uri="{19B8F6BF-5375-455C-9EA6-DF929625EA0E}">
        <p15:presenceInfo xmlns:p15="http://schemas.microsoft.com/office/powerpoint/2012/main" userId="9ed46980c343ca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19"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4T13:18:09.827" idx="1">
    <p:pos x="10" y="10"/>
    <p:text>The total population seems irrelevant to the Business problem we are looking after: the impact of Covid-19 on the industry.
But the other 2 quarterly graphs are quite telling.
Let's explore the Income first.
•	For the average income, we can see a big jump by more than 5.000 USD from Q1 to Q2 of 2020, right after Covid-19 was declared a pandemic and Pandemic Stimulus was send to businesses and to all US residents. Before this, it took a whole 3 years for the average income to increase by 5000 USD.
•	Next, we can see the income dropping suddenly, back to where the income trend from the previous quarters would have predict the income to be.
•	The evolution from Q3 to Q4 of 2020 was also the expected one.
•	And lastly, we observe another big jump of more than 5000 USD from Q1 of 2021 to Q2 of 2021. That was probably associated as well with a stimulus check awarded by the US Government.
Regarding the Sales amount, we can observe a general pre-pandemic trend:
•	Q1 is a bad quarter for sales
•	then we see a big jump in Q2
•	Q3 is slightly worse than Q2
•	another big jump in Q4
•	followed by a big regression from Q4 to Q1 of next year.
We can explain these by the fact that in Q4 there are a lof of holidays when people are going to parties and gatherings.
But for 2020 we see something different:
•	the jump from Q1 to Q2 in 2020 was so high that the Sales in Q2 were higher than those of Q4 the previous year. This has not happened in any of the previous 8 years.
•	the valley that was ussualy between Q2 and Q3 was now gone, and the sales continued an ascendent trend from Q2 to Q3 and then to Q4. And this happened with a lot of restrictions to bars and restaurant because of Covid-19.
To conclude our short analysis, there are certain correlations between the Pandemic and the growth in the Beverages industry. This growth might as well be explained by the fact that the average income increased as well during the same period.</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3AD8B-6831-42FA-93C0-2DF6ECBC4B1C}" type="datetimeFigureOut">
              <a:rPr lang="en-US" smtClean="0"/>
              <a:t>8/14/2021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C14E9-7222-4DB1-B4F8-BFAC486CF219}" type="slidenum">
              <a:rPr lang="en-US" smtClean="0"/>
              <a:t>‹#›</a:t>
            </a:fld>
            <a:endParaRPr lang="en-US" dirty="0"/>
          </a:p>
        </p:txBody>
      </p:sp>
    </p:spTree>
    <p:extLst>
      <p:ext uri="{BB962C8B-B14F-4D97-AF65-F5344CB8AC3E}">
        <p14:creationId xmlns:p14="http://schemas.microsoft.com/office/powerpoint/2010/main" val="18902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8/14/2021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86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19873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82722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8888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5534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88738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27014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11116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305511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9161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69AF7-7BEB-44E4-9852-375E34362B5B}" type="datetime1">
              <a:rPr lang="en-US" smtClean="0"/>
              <a:t>8/14/2021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369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563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179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08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811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7401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02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D6E202-B606-4609-B914-27C9371A1F6D}" type="datetime1">
              <a:rPr lang="en-US" smtClean="0"/>
              <a:t>8/14/2021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42553248"/>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pxhere.com/en/photo/152807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ublic.tableau.com/views/QuickEDA/Dashboard1?:language=en-US&amp;:display_count=n&amp;:origin=viz_share_lin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azvanepe/Predicting_Hotel_Booking_Cancellations/blob/main/notebooks/2.EDA.ipynb" TargetMode="External"/><Relationship Id="rId7" Type="http://schemas.openxmlformats.org/officeDocument/2006/relationships/image" Target="../media/image4.png"/><Relationship Id="rId2" Type="http://schemas.openxmlformats.org/officeDocument/2006/relationships/hyperlink" Target="https://github.com/Razvanepe/Predicting_Hotel_Booking_Cancellations/blob/main/reports/Project_Report.pdf" TargetMode="External"/><Relationship Id="rId1" Type="http://schemas.openxmlformats.org/officeDocument/2006/relationships/slideLayout" Target="../slideLayouts/slideLayout2.xml"/><Relationship Id="rId6" Type="http://schemas.openxmlformats.org/officeDocument/2006/relationships/hyperlink" Target="https://github.com/Razvanepe/Predicting_Hotel_Booking_Cancellations/tree/main/reports" TargetMode="External"/><Relationship Id="rId5" Type="http://schemas.openxmlformats.org/officeDocument/2006/relationships/hyperlink" Target="https://github.com/Razvanepe/Predicting_Hotel_Booking_Cancellations/blob/main/notebooks/4.Modeling.ipynb" TargetMode="External"/><Relationship Id="rId4" Type="http://schemas.openxmlformats.org/officeDocument/2006/relationships/hyperlink" Target="https://github.com/Razvanepe/Predicting_Hotel_Booking_Cancellations/blob/main/notebooks/3.Pre-processing.ipyn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5096" y="1113455"/>
            <a:ext cx="4798142" cy="2170922"/>
          </a:xfrm>
        </p:spPr>
        <p:txBody>
          <a:bodyPr>
            <a:normAutofit/>
          </a:bodyPr>
          <a:lstStyle/>
          <a:p>
            <a:pPr algn="l">
              <a:lnSpc>
                <a:spcPct val="90000"/>
              </a:lnSpc>
            </a:pPr>
            <a:r>
              <a:rPr lang="en-US" sz="3600" spc="-150" dirty="0">
                <a:effectLst/>
                <a:latin typeface="Constantia" panose="02030602050306030303" pitchFamily="18" charset="0"/>
                <a:cs typeface="Browallia New" panose="020B0502040204020203" pitchFamily="34" charset="-34"/>
              </a:rPr>
              <a:t>Predicting Liquor Sales Profit</a:t>
            </a:r>
            <a:br>
              <a:rPr lang="en-US" sz="3600" spc="-150" dirty="0">
                <a:effectLst/>
                <a:latin typeface="Constantia" panose="02030602050306030303" pitchFamily="18" charset="0"/>
                <a:cs typeface="Browallia New" panose="020B0502040204020203" pitchFamily="34" charset="-34"/>
              </a:rPr>
            </a:br>
            <a:r>
              <a:rPr lang="en-US" sz="3600" spc="-150" dirty="0">
                <a:effectLst/>
                <a:latin typeface="Constantia" panose="02030602050306030303" pitchFamily="18" charset="0"/>
                <a:cs typeface="Browallia New" panose="020B0502040204020203" pitchFamily="34" charset="-34"/>
              </a:rPr>
              <a:t> and post-Pandemic</a:t>
            </a:r>
            <a:br>
              <a:rPr lang="en-US" sz="3600" spc="-150" dirty="0">
                <a:effectLst/>
                <a:latin typeface="Constantia" panose="02030602050306030303" pitchFamily="18" charset="0"/>
                <a:cs typeface="Browallia New" panose="020B0502040204020203" pitchFamily="34" charset="-34"/>
              </a:rPr>
            </a:br>
            <a:r>
              <a:rPr lang="en-US" sz="3600" spc="-150" dirty="0">
                <a:effectLst/>
                <a:latin typeface="Constantia" panose="02030602050306030303" pitchFamily="18" charset="0"/>
                <a:cs typeface="Browallia New" panose="020B0502040204020203" pitchFamily="34" charset="-34"/>
              </a:rPr>
              <a:t> Business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35098" y="4365523"/>
            <a:ext cx="4798140" cy="1793053"/>
          </a:xfrm>
        </p:spPr>
        <p:txBody>
          <a:bodyPr>
            <a:normAutofit/>
          </a:bodyPr>
          <a:lstStyle/>
          <a:p>
            <a:r>
              <a:rPr lang="en-US" dirty="0">
                <a:latin typeface="Constantia" panose="02030602050306030303" pitchFamily="18" charset="0"/>
              </a:rPr>
              <a:t>Author: Razvan Nelepcu</a:t>
            </a:r>
          </a:p>
          <a:p>
            <a:r>
              <a:rPr lang="en-US" dirty="0">
                <a:latin typeface="Constantia" panose="02030602050306030303" pitchFamily="18" charset="0"/>
              </a:rPr>
              <a:t>Mentor: Dhiraj Khanna</a:t>
            </a:r>
          </a:p>
        </p:txBody>
      </p:sp>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a:blip r:embed="rId3">
            <a:extLst>
              <a:ext uri="{837473B0-CC2E-450A-ABE3-18F120FF3D39}">
                <a1611:picAttrSrcUrl xmlns:a1611="http://schemas.microsoft.com/office/drawing/2016/11/main" r:id="rId4"/>
              </a:ext>
            </a:extLst>
          </a:blip>
          <a:srcRect l="17439" r="17439"/>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E3A4AD-1A62-4156-8CCC-FE59DC50C371}"/>
              </a:ext>
            </a:extLst>
          </p:cNvPr>
          <p:cNvSpPr txBox="1">
            <a:spLocks/>
          </p:cNvSpPr>
          <p:nvPr/>
        </p:nvSpPr>
        <p:spPr>
          <a:xfrm>
            <a:off x="402914" y="1058399"/>
            <a:ext cx="9905998" cy="87396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onstantia" panose="02030602050306030303" pitchFamily="18" charset="0"/>
              </a:rPr>
              <a:t>The impact of Covid-19 on the </a:t>
            </a:r>
          </a:p>
          <a:p>
            <a:r>
              <a:rPr lang="en-US" sz="2800" dirty="0">
                <a:latin typeface="Constantia" panose="02030602050306030303" pitchFamily="18" charset="0"/>
              </a:rPr>
              <a:t>Alcoholic Beverages Industry</a:t>
            </a:r>
          </a:p>
        </p:txBody>
      </p:sp>
      <p:sp>
        <p:nvSpPr>
          <p:cNvPr id="12" name="TextBox 11">
            <a:extLst>
              <a:ext uri="{FF2B5EF4-FFF2-40B4-BE49-F238E27FC236}">
                <a16:creationId xmlns:a16="http://schemas.microsoft.com/office/drawing/2014/main" id="{85211CA7-6A42-459A-99CD-6CC380F5DC44}"/>
              </a:ext>
            </a:extLst>
          </p:cNvPr>
          <p:cNvSpPr txBox="1"/>
          <p:nvPr/>
        </p:nvSpPr>
        <p:spPr>
          <a:xfrm>
            <a:off x="1004560" y="2381165"/>
            <a:ext cx="6042192" cy="2308324"/>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We used Tableau to create two dashboard to help us visualize the data.</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This is the link to the Tableau Public work: </a:t>
            </a:r>
            <a:r>
              <a:rPr lang="en-US" dirty="0">
                <a:latin typeface="Candara" panose="020E0502030303020204" pitchFamily="34" charset="0"/>
                <a:ea typeface="MS Mincho" panose="02020609040205080304" pitchFamily="49" charset="-128"/>
                <a:cs typeface="Times New Roman" panose="02020603050405020304" pitchFamily="18" charset="0"/>
                <a:hlinkClick r:id="rId2"/>
              </a:rPr>
              <a:t>https://public.tableau.com/views/QuickEDA/Dashboard1?:language=en-US&amp;:display_count=n&amp;:origin=viz_share_link</a:t>
            </a:r>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p:txBody>
      </p:sp>
      <p:grpSp>
        <p:nvGrpSpPr>
          <p:cNvPr id="25" name="Group 24">
            <a:extLst>
              <a:ext uri="{FF2B5EF4-FFF2-40B4-BE49-F238E27FC236}">
                <a16:creationId xmlns:a16="http://schemas.microsoft.com/office/drawing/2014/main" id="{F0690B5A-58F1-40D1-904B-7BF8E9F471E7}"/>
              </a:ext>
            </a:extLst>
          </p:cNvPr>
          <p:cNvGrpSpPr/>
          <p:nvPr/>
        </p:nvGrpSpPr>
        <p:grpSpPr>
          <a:xfrm>
            <a:off x="117445" y="100668"/>
            <a:ext cx="11965697" cy="508932"/>
            <a:chOff x="117446" y="100668"/>
            <a:chExt cx="6905802" cy="508932"/>
          </a:xfrm>
        </p:grpSpPr>
        <p:sp>
          <p:nvSpPr>
            <p:cNvPr id="26" name="Rectangle 25">
              <a:extLst>
                <a:ext uri="{FF2B5EF4-FFF2-40B4-BE49-F238E27FC236}">
                  <a16:creationId xmlns:a16="http://schemas.microsoft.com/office/drawing/2014/main" id="{1F806EC1-D0A8-4DA0-A5CF-71761AD24115}"/>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7" name="Rectangle 26">
              <a:extLst>
                <a:ext uri="{FF2B5EF4-FFF2-40B4-BE49-F238E27FC236}">
                  <a16:creationId xmlns:a16="http://schemas.microsoft.com/office/drawing/2014/main" id="{F1FF8FD9-5449-498E-A0F7-74BAE7AC26C2}"/>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8" name="Rectangle 27">
              <a:extLst>
                <a:ext uri="{FF2B5EF4-FFF2-40B4-BE49-F238E27FC236}">
                  <a16:creationId xmlns:a16="http://schemas.microsoft.com/office/drawing/2014/main" id="{074551F2-C93A-400C-A3D4-FFFD295F3860}"/>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9" name="Rectangle 28">
              <a:extLst>
                <a:ext uri="{FF2B5EF4-FFF2-40B4-BE49-F238E27FC236}">
                  <a16:creationId xmlns:a16="http://schemas.microsoft.com/office/drawing/2014/main" id="{3145D236-1FD5-4308-B66C-83EEFF2C34FA}"/>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30" name="Rectangle 29">
              <a:extLst>
                <a:ext uri="{FF2B5EF4-FFF2-40B4-BE49-F238E27FC236}">
                  <a16:creationId xmlns:a16="http://schemas.microsoft.com/office/drawing/2014/main" id="{3FB2CC55-66AC-4CC3-A958-49675DC4F7A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1" name="Rectangle 30">
              <a:extLst>
                <a:ext uri="{FF2B5EF4-FFF2-40B4-BE49-F238E27FC236}">
                  <a16:creationId xmlns:a16="http://schemas.microsoft.com/office/drawing/2014/main" id="{398A3458-023E-4866-8B98-0DFCD7A3CCC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14" name="Picture 13" descr="Chart, bubble chart&#10;&#10;Description automatically generated">
            <a:extLst>
              <a:ext uri="{FF2B5EF4-FFF2-40B4-BE49-F238E27FC236}">
                <a16:creationId xmlns:a16="http://schemas.microsoft.com/office/drawing/2014/main" id="{822DCD47-0036-4FB2-9602-ACB5216268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9440" y="753751"/>
            <a:ext cx="4879975" cy="6035040"/>
          </a:xfrm>
          <a:prstGeom prst="rect">
            <a:avLst/>
          </a:prstGeom>
          <a:noFill/>
          <a:ln>
            <a:noFill/>
          </a:ln>
        </p:spPr>
      </p:pic>
    </p:spTree>
    <p:extLst>
      <p:ext uri="{BB962C8B-B14F-4D97-AF65-F5344CB8AC3E}">
        <p14:creationId xmlns:p14="http://schemas.microsoft.com/office/powerpoint/2010/main" val="360676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64B1-F9DE-4848-9F3C-13D43F0F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33EC0-BE8A-470C-A9FC-5A03DBBC59F7}"/>
              </a:ext>
            </a:extLst>
          </p:cNvPr>
          <p:cNvSpPr>
            <a:spLocks noGrp="1"/>
          </p:cNvSpPr>
          <p:nvPr>
            <p:ph idx="1"/>
          </p:nvPr>
        </p:nvSpPr>
        <p:spPr/>
        <p:txBody>
          <a:bodyPr/>
          <a:lstStyle/>
          <a:p>
            <a:endParaRPr lang="en-US"/>
          </a:p>
        </p:txBody>
      </p:sp>
      <p:pic>
        <p:nvPicPr>
          <p:cNvPr id="4" name="Picture 3" descr="A picture containing chart&#10;&#10;Description automatically generated">
            <a:extLst>
              <a:ext uri="{FF2B5EF4-FFF2-40B4-BE49-F238E27FC236}">
                <a16:creationId xmlns:a16="http://schemas.microsoft.com/office/drawing/2014/main" id="{7F8120A7-8BD9-4E3A-A3F5-9A9BA9B9E16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81422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4E3A4AD-1A62-4156-8CCC-FE59DC50C371}"/>
              </a:ext>
            </a:extLst>
          </p:cNvPr>
          <p:cNvSpPr txBox="1">
            <a:spLocks/>
          </p:cNvSpPr>
          <p:nvPr/>
        </p:nvSpPr>
        <p:spPr>
          <a:xfrm>
            <a:off x="402914" y="1058399"/>
            <a:ext cx="9905998" cy="873967"/>
          </a:xfrm>
          <a:prstGeom prst="rect">
            <a:avLst/>
          </a:prstGeom>
        </p:spPr>
        <p:txBody>
          <a:bodyPr vert="horz" lIns="91440" tIns="45720" rIns="91440" bIns="45720" rtlCol="0" anchor="ctr">
            <a:normAutofit fontScale="925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onstantia" panose="02030602050306030303" pitchFamily="18" charset="0"/>
              </a:rPr>
              <a:t>The impact of Covid-19 on the </a:t>
            </a:r>
          </a:p>
          <a:p>
            <a:r>
              <a:rPr lang="en-US" sz="2800" dirty="0">
                <a:latin typeface="Constantia" panose="02030602050306030303" pitchFamily="18" charset="0"/>
              </a:rPr>
              <a:t>Alcoholic Beverages Industry</a:t>
            </a:r>
          </a:p>
        </p:txBody>
      </p:sp>
      <p:sp>
        <p:nvSpPr>
          <p:cNvPr id="12" name="TextBox 11">
            <a:extLst>
              <a:ext uri="{FF2B5EF4-FFF2-40B4-BE49-F238E27FC236}">
                <a16:creationId xmlns:a16="http://schemas.microsoft.com/office/drawing/2014/main" id="{85211CA7-6A42-459A-99CD-6CC380F5DC44}"/>
              </a:ext>
            </a:extLst>
          </p:cNvPr>
          <p:cNvSpPr txBox="1"/>
          <p:nvPr/>
        </p:nvSpPr>
        <p:spPr>
          <a:xfrm>
            <a:off x="5536734" y="1932365"/>
            <a:ext cx="2642532" cy="4524315"/>
          </a:xfrm>
          <a:prstGeom prst="rect">
            <a:avLst/>
          </a:prstGeom>
          <a:noFill/>
        </p:spPr>
        <p:txBody>
          <a:bodyPr wrap="square" rtlCol="0">
            <a:spAutoFit/>
          </a:bodyPr>
          <a:lstStyle/>
          <a:p>
            <a:r>
              <a:rPr lang="en-US" dirty="0">
                <a:latin typeface="Constantia" panose="02030602050306030303" pitchFamily="18" charset="0"/>
                <a:ea typeface="MS Mincho" panose="02020609040205080304" pitchFamily="49" charset="-128"/>
                <a:cs typeface="Times New Roman" panose="02020603050405020304" pitchFamily="18" charset="0"/>
              </a:rPr>
              <a:t>We also aggregated our total Sales feature on days, weeks, month and quarters to visualize trends and seasonality.</a:t>
            </a:r>
          </a:p>
          <a:p>
            <a:endParaRPr lang="en-US" dirty="0">
              <a:latin typeface="Constantia" panose="02030602050306030303" pitchFamily="18" charset="0"/>
              <a:ea typeface="MS Mincho" panose="02020609040205080304" pitchFamily="49" charset="-128"/>
              <a:cs typeface="Times New Roman" panose="02020603050405020304" pitchFamily="18" charset="0"/>
            </a:endParaRPr>
          </a:p>
          <a:p>
            <a:r>
              <a:rPr lang="en-US" sz="1800" dirty="0">
                <a:effectLst/>
                <a:latin typeface="Constantia" panose="02030602050306030303" pitchFamily="18" charset="0"/>
                <a:ea typeface="Constantia" panose="02030602050306030303" pitchFamily="18" charset="0"/>
                <a:cs typeface="Times New Roman" panose="02020603050405020304" pitchFamily="18" charset="0"/>
              </a:rPr>
              <a:t>To see if the trends in Sales might be dependent on any other than the Pandemic influence, we got some additional data, the quarterly income and the population growth. </a:t>
            </a:r>
            <a:endParaRPr lang="en-US" dirty="0">
              <a:latin typeface="Constantia" panose="02030602050306030303" pitchFamily="18" charset="0"/>
              <a:ea typeface="MS Mincho" panose="02020609040205080304" pitchFamily="49" charset="-128"/>
              <a:cs typeface="Times New Roman" panose="02020603050405020304" pitchFamily="18" charset="0"/>
            </a:endParaRPr>
          </a:p>
          <a:p>
            <a:endParaRPr lang="en-US" dirty="0">
              <a:latin typeface="Constantia" panose="02030602050306030303" pitchFamily="18" charset="0"/>
              <a:ea typeface="MS Mincho" panose="02020609040205080304" pitchFamily="49" charset="-128"/>
              <a:cs typeface="Times New Roman" panose="02020603050405020304" pitchFamily="18" charset="0"/>
            </a:endParaRPr>
          </a:p>
          <a:p>
            <a:endParaRPr lang="en-US" dirty="0">
              <a:latin typeface="Constantia" panose="02030602050306030303" pitchFamily="18" charset="0"/>
              <a:ea typeface="MS Mincho" panose="02020609040205080304" pitchFamily="49" charset="-128"/>
              <a:cs typeface="Times New Roman" panose="02020603050405020304" pitchFamily="18" charset="0"/>
            </a:endParaRPr>
          </a:p>
        </p:txBody>
      </p:sp>
      <p:grpSp>
        <p:nvGrpSpPr>
          <p:cNvPr id="25" name="Group 24">
            <a:extLst>
              <a:ext uri="{FF2B5EF4-FFF2-40B4-BE49-F238E27FC236}">
                <a16:creationId xmlns:a16="http://schemas.microsoft.com/office/drawing/2014/main" id="{F0690B5A-58F1-40D1-904B-7BF8E9F471E7}"/>
              </a:ext>
            </a:extLst>
          </p:cNvPr>
          <p:cNvGrpSpPr/>
          <p:nvPr/>
        </p:nvGrpSpPr>
        <p:grpSpPr>
          <a:xfrm>
            <a:off x="117445" y="100668"/>
            <a:ext cx="11965697" cy="508932"/>
            <a:chOff x="117446" y="100668"/>
            <a:chExt cx="6905802" cy="508932"/>
          </a:xfrm>
        </p:grpSpPr>
        <p:sp>
          <p:nvSpPr>
            <p:cNvPr id="26" name="Rectangle 25">
              <a:extLst>
                <a:ext uri="{FF2B5EF4-FFF2-40B4-BE49-F238E27FC236}">
                  <a16:creationId xmlns:a16="http://schemas.microsoft.com/office/drawing/2014/main" id="{1F806EC1-D0A8-4DA0-A5CF-71761AD24115}"/>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7" name="Rectangle 26">
              <a:extLst>
                <a:ext uri="{FF2B5EF4-FFF2-40B4-BE49-F238E27FC236}">
                  <a16:creationId xmlns:a16="http://schemas.microsoft.com/office/drawing/2014/main" id="{F1FF8FD9-5449-498E-A0F7-74BAE7AC26C2}"/>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8" name="Rectangle 27">
              <a:extLst>
                <a:ext uri="{FF2B5EF4-FFF2-40B4-BE49-F238E27FC236}">
                  <a16:creationId xmlns:a16="http://schemas.microsoft.com/office/drawing/2014/main" id="{074551F2-C93A-400C-A3D4-FFFD295F3860}"/>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9" name="Rectangle 28">
              <a:extLst>
                <a:ext uri="{FF2B5EF4-FFF2-40B4-BE49-F238E27FC236}">
                  <a16:creationId xmlns:a16="http://schemas.microsoft.com/office/drawing/2014/main" id="{3145D236-1FD5-4308-B66C-83EEFF2C34FA}"/>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30" name="Rectangle 29">
              <a:extLst>
                <a:ext uri="{FF2B5EF4-FFF2-40B4-BE49-F238E27FC236}">
                  <a16:creationId xmlns:a16="http://schemas.microsoft.com/office/drawing/2014/main" id="{3FB2CC55-66AC-4CC3-A958-49675DC4F7A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1" name="Rectangle 30">
              <a:extLst>
                <a:ext uri="{FF2B5EF4-FFF2-40B4-BE49-F238E27FC236}">
                  <a16:creationId xmlns:a16="http://schemas.microsoft.com/office/drawing/2014/main" id="{398A3458-023E-4866-8B98-0DFCD7A3CCC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13" name="Picture 12" descr="Chart&#10;&#10;Description automatically generated">
            <a:extLst>
              <a:ext uri="{FF2B5EF4-FFF2-40B4-BE49-F238E27FC236}">
                <a16:creationId xmlns:a16="http://schemas.microsoft.com/office/drawing/2014/main" id="{23AF57DA-1900-4DAE-8695-C4B51DDEE0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52836" y="677635"/>
            <a:ext cx="3730305" cy="1474142"/>
          </a:xfrm>
          <a:prstGeom prst="rect">
            <a:avLst/>
          </a:prstGeom>
          <a:noFill/>
          <a:ln>
            <a:noFill/>
          </a:ln>
        </p:spPr>
      </p:pic>
      <p:pic>
        <p:nvPicPr>
          <p:cNvPr id="15" name="Picture 14" descr="Chart, line chart&#10;&#10;Description automatically generated">
            <a:extLst>
              <a:ext uri="{FF2B5EF4-FFF2-40B4-BE49-F238E27FC236}">
                <a16:creationId xmlns:a16="http://schemas.microsoft.com/office/drawing/2014/main" id="{2C026B87-6774-4B5C-BA54-089E11C354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52833" y="2209324"/>
            <a:ext cx="3730305" cy="1474142"/>
          </a:xfrm>
          <a:prstGeom prst="rect">
            <a:avLst/>
          </a:prstGeom>
          <a:noFill/>
          <a:ln>
            <a:noFill/>
          </a:ln>
        </p:spPr>
      </p:pic>
      <p:pic>
        <p:nvPicPr>
          <p:cNvPr id="16" name="Picture 15" descr="Chart&#10;&#10;Description automatically generated">
            <a:extLst>
              <a:ext uri="{FF2B5EF4-FFF2-40B4-BE49-F238E27FC236}">
                <a16:creationId xmlns:a16="http://schemas.microsoft.com/office/drawing/2014/main" id="{2BC4AD5A-D696-4EBF-8C95-2676F050C52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52833" y="3741013"/>
            <a:ext cx="3730305" cy="1474142"/>
          </a:xfrm>
          <a:prstGeom prst="rect">
            <a:avLst/>
          </a:prstGeom>
          <a:noFill/>
          <a:ln>
            <a:noFill/>
          </a:ln>
        </p:spPr>
      </p:pic>
      <p:pic>
        <p:nvPicPr>
          <p:cNvPr id="17" name="Picture 16" descr="Chart, line chart&#10;&#10;Description automatically generated">
            <a:extLst>
              <a:ext uri="{FF2B5EF4-FFF2-40B4-BE49-F238E27FC236}">
                <a16:creationId xmlns:a16="http://schemas.microsoft.com/office/drawing/2014/main" id="{4DF556F5-9EE7-4CFC-AED6-A81C6F748C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52833" y="5283190"/>
            <a:ext cx="3730305" cy="1474142"/>
          </a:xfrm>
          <a:prstGeom prst="rect">
            <a:avLst/>
          </a:prstGeom>
          <a:noFill/>
          <a:ln>
            <a:noFill/>
          </a:ln>
        </p:spPr>
      </p:pic>
      <p:pic>
        <p:nvPicPr>
          <p:cNvPr id="18" name="Picture 17" descr="Chart, line chart&#10;&#10;Description automatically generated">
            <a:extLst>
              <a:ext uri="{FF2B5EF4-FFF2-40B4-BE49-F238E27FC236}">
                <a16:creationId xmlns:a16="http://schemas.microsoft.com/office/drawing/2014/main" id="{037D3571-95F2-4B36-88E9-96934198A84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788" y="2056175"/>
            <a:ext cx="5398770" cy="2320925"/>
          </a:xfrm>
          <a:prstGeom prst="rect">
            <a:avLst/>
          </a:prstGeom>
          <a:noFill/>
          <a:ln>
            <a:noFill/>
          </a:ln>
        </p:spPr>
      </p:pic>
      <p:pic>
        <p:nvPicPr>
          <p:cNvPr id="19" name="Picture 18" descr="Chart, line chart&#10;&#10;Description automatically generated">
            <a:extLst>
              <a:ext uri="{FF2B5EF4-FFF2-40B4-BE49-F238E27FC236}">
                <a16:creationId xmlns:a16="http://schemas.microsoft.com/office/drawing/2014/main" id="{8D513938-5196-45A9-A11B-0D1627FA0A3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9788" y="4432399"/>
            <a:ext cx="5398770" cy="2392045"/>
          </a:xfrm>
          <a:prstGeom prst="rect">
            <a:avLst/>
          </a:prstGeom>
          <a:noFill/>
          <a:ln>
            <a:noFill/>
          </a:ln>
        </p:spPr>
      </p:pic>
    </p:spTree>
    <p:extLst>
      <p:ext uri="{BB962C8B-B14F-4D97-AF65-F5344CB8AC3E}">
        <p14:creationId xmlns:p14="http://schemas.microsoft.com/office/powerpoint/2010/main" val="67636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2FF65D3-B110-4A3C-A3F3-9B1549FD27F5}"/>
              </a:ext>
            </a:extLst>
          </p:cNvPr>
          <p:cNvSpPr txBox="1">
            <a:spLocks/>
          </p:cNvSpPr>
          <p:nvPr/>
        </p:nvSpPr>
        <p:spPr>
          <a:xfrm>
            <a:off x="1141412" y="1074485"/>
            <a:ext cx="10128507"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Pre-</a:t>
            </a:r>
            <a:r>
              <a:rPr lang="en-US" dirty="0" err="1">
                <a:latin typeface="Candara" panose="020E0502030303020204" pitchFamily="34" charset="0"/>
              </a:rPr>
              <a:t>proccessing</a:t>
            </a:r>
            <a:r>
              <a:rPr lang="en-US" dirty="0">
                <a:latin typeface="Candara" panose="020E0502030303020204" pitchFamily="34" charset="0"/>
              </a:rPr>
              <a:t> – cohort analysis</a:t>
            </a:r>
          </a:p>
        </p:txBody>
      </p:sp>
      <p:sp>
        <p:nvSpPr>
          <p:cNvPr id="12" name="TextBox 11">
            <a:extLst>
              <a:ext uri="{FF2B5EF4-FFF2-40B4-BE49-F238E27FC236}">
                <a16:creationId xmlns:a16="http://schemas.microsoft.com/office/drawing/2014/main" id="{3B410FFD-9499-45E4-9A6F-9BF32D946B1B}"/>
              </a:ext>
            </a:extLst>
          </p:cNvPr>
          <p:cNvSpPr txBox="1"/>
          <p:nvPr/>
        </p:nvSpPr>
        <p:spPr>
          <a:xfrm>
            <a:off x="1037240" y="2413337"/>
            <a:ext cx="5324649" cy="4349011"/>
          </a:xfrm>
          <a:prstGeom prst="rect">
            <a:avLst/>
          </a:prstGeom>
          <a:noFill/>
        </p:spPr>
        <p:txBody>
          <a:bodyPr wrap="square" rtlCol="0">
            <a:spAutoFit/>
          </a:bodyPr>
          <a:lstStyle/>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began our analysis with a customer cohort Analysis. More precisely with a Store retention table, for data since 2020.</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can see that, unlike the retail industry where the retention rates are substantially lower, in this case the stores that are buying from the state department are more prone to order again every month.</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can see that for the months of July and August 2020, all the stores that made their first purchase in these 2-month ended up ordering again in June of 2021.</a:t>
            </a:r>
          </a:p>
          <a:p>
            <a:pPr marL="0" marR="0">
              <a:lnSpc>
                <a:spcPct val="110000"/>
              </a:lnSpc>
              <a:spcBef>
                <a:spcPts val="600"/>
              </a:spcBef>
              <a:spcAft>
                <a:spcPts val="1000"/>
              </a:spcAft>
            </a:pPr>
            <a:endParaRPr lang="en-US" sz="1800" dirty="0">
              <a:effectLst/>
              <a:latin typeface="Constantia" panose="02030602050306030303" pitchFamily="18" charset="0"/>
              <a:ea typeface="Constantia" panose="02030602050306030303"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122DBFAB-8B86-4222-A5B3-8845F8144B59}"/>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04C6590E-F00D-4470-8E0D-1F2ACC64FD8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58A3C650-68D5-4271-A985-E860E06F8A2E}"/>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0A833E72-EAB9-4C04-B5E5-8A3E3DADE51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3135E735-DFD9-4C04-8FEC-9E2B7FE1D722}"/>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F2AE1978-1D21-4FAE-B395-A18957ED72F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879E35C-3E24-4D4F-8BFF-E3608B9777A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1" name="Picture 20" descr="Chart&#10;&#10;Description automatically generated">
            <a:extLst>
              <a:ext uri="{FF2B5EF4-FFF2-40B4-BE49-F238E27FC236}">
                <a16:creationId xmlns:a16="http://schemas.microsoft.com/office/drawing/2014/main" id="{4B9382F2-89C7-43C3-A096-3ED03B45B4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96742" y="2509737"/>
            <a:ext cx="5486400" cy="4247596"/>
          </a:xfrm>
          <a:prstGeom prst="rect">
            <a:avLst/>
          </a:prstGeom>
          <a:noFill/>
          <a:ln>
            <a:noFill/>
          </a:ln>
        </p:spPr>
      </p:pic>
    </p:spTree>
    <p:extLst>
      <p:ext uri="{BB962C8B-B14F-4D97-AF65-F5344CB8AC3E}">
        <p14:creationId xmlns:p14="http://schemas.microsoft.com/office/powerpoint/2010/main" val="351829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2FF65D3-B110-4A3C-A3F3-9B1549FD27F5}"/>
              </a:ext>
            </a:extLst>
          </p:cNvPr>
          <p:cNvSpPr txBox="1">
            <a:spLocks/>
          </p:cNvSpPr>
          <p:nvPr/>
        </p:nvSpPr>
        <p:spPr>
          <a:xfrm>
            <a:off x="538297" y="1064219"/>
            <a:ext cx="10128507" cy="873967"/>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Pre-</a:t>
            </a:r>
            <a:r>
              <a:rPr lang="en-US" dirty="0" err="1">
                <a:latin typeface="Candara" panose="020E0502030303020204" pitchFamily="34" charset="0"/>
              </a:rPr>
              <a:t>proccessing</a:t>
            </a:r>
            <a:r>
              <a:rPr lang="en-US" dirty="0">
                <a:latin typeface="Candara" panose="020E0502030303020204" pitchFamily="34" charset="0"/>
              </a:rPr>
              <a:t> – Customer </a:t>
            </a:r>
          </a:p>
          <a:p>
            <a:r>
              <a:rPr lang="en-US" dirty="0">
                <a:latin typeface="Candara" panose="020E0502030303020204" pitchFamily="34" charset="0"/>
              </a:rPr>
              <a:t>Segmentation with RFM</a:t>
            </a:r>
          </a:p>
        </p:txBody>
      </p:sp>
      <p:sp>
        <p:nvSpPr>
          <p:cNvPr id="12" name="TextBox 11">
            <a:extLst>
              <a:ext uri="{FF2B5EF4-FFF2-40B4-BE49-F238E27FC236}">
                <a16:creationId xmlns:a16="http://schemas.microsoft.com/office/drawing/2014/main" id="{3B410FFD-9499-45E4-9A6F-9BF32D946B1B}"/>
              </a:ext>
            </a:extLst>
          </p:cNvPr>
          <p:cNvSpPr txBox="1"/>
          <p:nvPr/>
        </p:nvSpPr>
        <p:spPr>
          <a:xfrm>
            <a:off x="330740" y="1886353"/>
            <a:ext cx="5901585" cy="4999061"/>
          </a:xfrm>
          <a:prstGeom prst="rect">
            <a:avLst/>
          </a:prstGeom>
          <a:noFill/>
        </p:spPr>
        <p:txBody>
          <a:bodyPr wrap="square" rtlCol="0">
            <a:spAutoFit/>
          </a:bodyPr>
          <a:lstStyle/>
          <a:p>
            <a:pPr marL="0" marR="0">
              <a:lnSpc>
                <a:spcPct val="110000"/>
              </a:lnSpc>
              <a:spcBef>
                <a:spcPts val="600"/>
              </a:spcBef>
              <a:spcAft>
                <a:spcPts val="1000"/>
              </a:spcAft>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This is a behavioral customer segmentation based on three metrics:</a:t>
            </a:r>
          </a:p>
          <a:p>
            <a:pPr marL="342900" marR="0" lvl="0" indent="-342900">
              <a:lnSpc>
                <a:spcPct val="110000"/>
              </a:lnSpc>
              <a:spcBef>
                <a:spcPts val="600"/>
              </a:spcBef>
              <a:spcAft>
                <a:spcPts val="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Recency(R)</a:t>
            </a:r>
          </a:p>
          <a:p>
            <a:pPr marL="342900" marR="0" lvl="0" indent="-342900">
              <a:lnSpc>
                <a:spcPct val="110000"/>
              </a:lnSpc>
              <a:spcBef>
                <a:spcPts val="0"/>
              </a:spcBef>
              <a:spcAft>
                <a:spcPts val="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Frequency(F)</a:t>
            </a:r>
          </a:p>
          <a:p>
            <a:pPr marL="342900" marR="0" lvl="0" indent="-342900">
              <a:lnSpc>
                <a:spcPct val="110000"/>
              </a:lnSpc>
              <a:spcBef>
                <a:spcPts val="0"/>
              </a:spcBef>
              <a:spcAft>
                <a:spcPts val="100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Monetary Value(M)</a:t>
            </a:r>
          </a:p>
          <a:p>
            <a:pPr marL="0" marR="0">
              <a:lnSpc>
                <a:spcPct val="110000"/>
              </a:lnSpc>
              <a:spcBef>
                <a:spcPts val="600"/>
              </a:spcBef>
              <a:spcAft>
                <a:spcPts val="1000"/>
              </a:spcAft>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The process of percentile grouping involves:</a:t>
            </a:r>
          </a:p>
          <a:p>
            <a:pPr marL="342900" marR="0" lvl="0" indent="-342900">
              <a:lnSpc>
                <a:spcPct val="110000"/>
              </a:lnSpc>
              <a:spcBef>
                <a:spcPts val="600"/>
              </a:spcBef>
              <a:spcAft>
                <a:spcPts val="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Sorting the customers based on each of the 3 metrics</a:t>
            </a:r>
          </a:p>
          <a:p>
            <a:pPr marL="342900" marR="0" lvl="0" indent="-342900">
              <a:lnSpc>
                <a:spcPct val="110000"/>
              </a:lnSpc>
              <a:spcBef>
                <a:spcPts val="0"/>
              </a:spcBef>
              <a:spcAft>
                <a:spcPts val="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Breaking customers into a pre-defined number of groups of equal size</a:t>
            </a:r>
          </a:p>
          <a:p>
            <a:pPr marL="342900" marR="0" lvl="0" indent="-342900">
              <a:lnSpc>
                <a:spcPct val="110000"/>
              </a:lnSpc>
              <a:spcBef>
                <a:spcPts val="0"/>
              </a:spcBef>
              <a:spcAft>
                <a:spcPts val="100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Assign a label to each group</a:t>
            </a:r>
          </a:p>
          <a:p>
            <a:pPr marR="0" lvl="0">
              <a:lnSpc>
                <a:spcPct val="110000"/>
              </a:lnSpc>
              <a:spcBef>
                <a:spcPts val="0"/>
              </a:spcBef>
              <a:spcAft>
                <a:spcPts val="1000"/>
              </a:spcAft>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Building RFM segment and RFM score</a:t>
            </a:r>
          </a:p>
          <a:p>
            <a:pPr marL="285750" marR="0" lvl="0" indent="-285750">
              <a:lnSpc>
                <a:spcPct val="110000"/>
              </a:lnSpc>
              <a:spcBef>
                <a:spcPts val="0"/>
              </a:spcBef>
              <a:spcAft>
                <a:spcPts val="1000"/>
              </a:spcAft>
              <a:buFont typeface="Arial" panose="020B0604020202020204" pitchFamily="34" charset="0"/>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For the RFM segment we will just concatenate the 3 metrics.</a:t>
            </a:r>
          </a:p>
          <a:p>
            <a:pPr marL="285750" marR="0" lvl="0" indent="-285750">
              <a:lnSpc>
                <a:spcPct val="110000"/>
              </a:lnSpc>
              <a:spcBef>
                <a:spcPts val="0"/>
              </a:spcBef>
              <a:spcAft>
                <a:spcPts val="1000"/>
              </a:spcAft>
              <a:buFont typeface="Arial" panose="020B0604020202020204" pitchFamily="34" charset="0"/>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For the RFM score we will add the 3 metrics.</a:t>
            </a:r>
          </a:p>
          <a:p>
            <a:pPr marR="0" lvl="0">
              <a:lnSpc>
                <a:spcPct val="110000"/>
              </a:lnSpc>
              <a:spcBef>
                <a:spcPts val="0"/>
              </a:spcBef>
              <a:spcAft>
                <a:spcPts val="1000"/>
              </a:spcAft>
            </a:pPr>
            <a:endParaRPr lang="en-US" sz="1600" dirty="0">
              <a:effectLst/>
              <a:latin typeface="Constantia" panose="02030602050306030303" pitchFamily="18" charset="0"/>
              <a:ea typeface="Constantia" panose="02030602050306030303"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122DBFAB-8B86-4222-A5B3-8845F8144B59}"/>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04C6590E-F00D-4470-8E0D-1F2ACC64FD8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58A3C650-68D5-4271-A985-E860E06F8A2E}"/>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0A833E72-EAB9-4C04-B5E5-8A3E3DADE51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3135E735-DFD9-4C04-8FEC-9E2B7FE1D722}"/>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F2AE1978-1D21-4FAE-B395-A18957ED72F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879E35C-3E24-4D4F-8BFF-E3608B9777A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13" name="Picture 12" descr="Table&#10;&#10;Description automatically generated">
            <a:extLst>
              <a:ext uri="{FF2B5EF4-FFF2-40B4-BE49-F238E27FC236}">
                <a16:creationId xmlns:a16="http://schemas.microsoft.com/office/drawing/2014/main" id="{66390979-D5EF-4A1D-953C-B9A2BED464E2}"/>
              </a:ext>
            </a:extLst>
          </p:cNvPr>
          <p:cNvPicPr/>
          <p:nvPr/>
        </p:nvPicPr>
        <p:blipFill>
          <a:blip r:embed="rId2"/>
          <a:stretch>
            <a:fillRect/>
          </a:stretch>
        </p:blipFill>
        <p:spPr>
          <a:xfrm>
            <a:off x="7422204" y="3949997"/>
            <a:ext cx="4660938" cy="2807335"/>
          </a:xfrm>
          <a:prstGeom prst="rect">
            <a:avLst/>
          </a:prstGeom>
        </p:spPr>
      </p:pic>
      <p:pic>
        <p:nvPicPr>
          <p:cNvPr id="22" name="Picture 21" descr="Table&#10;&#10;Description automatically generated">
            <a:extLst>
              <a:ext uri="{FF2B5EF4-FFF2-40B4-BE49-F238E27FC236}">
                <a16:creationId xmlns:a16="http://schemas.microsoft.com/office/drawing/2014/main" id="{AE33807C-E0F3-4D53-B357-CCEE721E22F1}"/>
              </a:ext>
            </a:extLst>
          </p:cNvPr>
          <p:cNvPicPr/>
          <p:nvPr/>
        </p:nvPicPr>
        <p:blipFill>
          <a:blip r:embed="rId3"/>
          <a:stretch>
            <a:fillRect/>
          </a:stretch>
        </p:blipFill>
        <p:spPr>
          <a:xfrm>
            <a:off x="8832715" y="702722"/>
            <a:ext cx="3247876" cy="2962275"/>
          </a:xfrm>
          <a:prstGeom prst="rect">
            <a:avLst/>
          </a:prstGeom>
        </p:spPr>
      </p:pic>
      <p:pic>
        <p:nvPicPr>
          <p:cNvPr id="23" name="Picture 22" descr="Table&#10;&#10;Description automatically generated">
            <a:extLst>
              <a:ext uri="{FF2B5EF4-FFF2-40B4-BE49-F238E27FC236}">
                <a16:creationId xmlns:a16="http://schemas.microsoft.com/office/drawing/2014/main" id="{90592FC4-501C-4A84-86A1-C16FE5B8A3B9}"/>
              </a:ext>
            </a:extLst>
          </p:cNvPr>
          <p:cNvPicPr/>
          <p:nvPr/>
        </p:nvPicPr>
        <p:blipFill>
          <a:blip r:embed="rId4"/>
          <a:stretch>
            <a:fillRect/>
          </a:stretch>
        </p:blipFill>
        <p:spPr>
          <a:xfrm>
            <a:off x="5968262" y="702721"/>
            <a:ext cx="2527158" cy="2962275"/>
          </a:xfrm>
          <a:prstGeom prst="rect">
            <a:avLst/>
          </a:prstGeom>
        </p:spPr>
      </p:pic>
      <p:sp>
        <p:nvSpPr>
          <p:cNvPr id="2" name="Arrow: Notched Right 1">
            <a:extLst>
              <a:ext uri="{FF2B5EF4-FFF2-40B4-BE49-F238E27FC236}">
                <a16:creationId xmlns:a16="http://schemas.microsoft.com/office/drawing/2014/main" id="{634530A1-1530-456E-AC63-5C6B2C071373}"/>
              </a:ext>
            </a:extLst>
          </p:cNvPr>
          <p:cNvSpPr/>
          <p:nvPr/>
        </p:nvSpPr>
        <p:spPr>
          <a:xfrm>
            <a:off x="8472791" y="2183859"/>
            <a:ext cx="447473" cy="229478"/>
          </a:xfrm>
          <a:prstGeom prst="notched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4" name="Arrow: Notched Right 23">
            <a:extLst>
              <a:ext uri="{FF2B5EF4-FFF2-40B4-BE49-F238E27FC236}">
                <a16:creationId xmlns:a16="http://schemas.microsoft.com/office/drawing/2014/main" id="{42FCE049-ADA2-4828-94BD-FCB8476517E1}"/>
              </a:ext>
            </a:extLst>
          </p:cNvPr>
          <p:cNvSpPr/>
          <p:nvPr/>
        </p:nvSpPr>
        <p:spPr>
          <a:xfrm rot="5400000">
            <a:off x="9597376" y="3664996"/>
            <a:ext cx="447473" cy="229478"/>
          </a:xfrm>
          <a:prstGeom prst="notched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96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2FF65D3-B110-4A3C-A3F3-9B1549FD27F5}"/>
              </a:ext>
            </a:extLst>
          </p:cNvPr>
          <p:cNvSpPr txBox="1">
            <a:spLocks/>
          </p:cNvSpPr>
          <p:nvPr/>
        </p:nvSpPr>
        <p:spPr>
          <a:xfrm>
            <a:off x="538297" y="1064219"/>
            <a:ext cx="10128507" cy="873967"/>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Customer Segmentation with RFM and</a:t>
            </a:r>
          </a:p>
          <a:p>
            <a:r>
              <a:rPr lang="en-US" dirty="0">
                <a:latin typeface="Candara" panose="020E0502030303020204" pitchFamily="34" charset="0"/>
              </a:rPr>
              <a:t> Unsupervised Learning Clustering</a:t>
            </a:r>
          </a:p>
        </p:txBody>
      </p:sp>
      <p:sp>
        <p:nvSpPr>
          <p:cNvPr id="12" name="TextBox 11">
            <a:extLst>
              <a:ext uri="{FF2B5EF4-FFF2-40B4-BE49-F238E27FC236}">
                <a16:creationId xmlns:a16="http://schemas.microsoft.com/office/drawing/2014/main" id="{3B410FFD-9499-45E4-9A6F-9BF32D946B1B}"/>
              </a:ext>
            </a:extLst>
          </p:cNvPr>
          <p:cNvSpPr txBox="1"/>
          <p:nvPr/>
        </p:nvSpPr>
        <p:spPr>
          <a:xfrm>
            <a:off x="538297" y="2041943"/>
            <a:ext cx="5901585" cy="3041602"/>
          </a:xfrm>
          <a:prstGeom prst="rect">
            <a:avLst/>
          </a:prstGeom>
          <a:noFill/>
        </p:spPr>
        <p:txBody>
          <a:bodyPr wrap="square" rtlCol="0">
            <a:spAutoFit/>
          </a:bodyPr>
          <a:lstStyle/>
          <a:p>
            <a:pPr marL="0" marR="0"/>
            <a:r>
              <a:rPr lang="en-US" dirty="0">
                <a:effectLst/>
                <a:latin typeface="Constantia" panose="02030602050306030303" pitchFamily="18" charset="0"/>
                <a:ea typeface="Constantia" panose="02030602050306030303" pitchFamily="18" charset="0"/>
                <a:cs typeface="Times New Roman" panose="02020603050405020304" pitchFamily="18" charset="0"/>
              </a:rPr>
              <a:t>Using the RFM values we can furthermore create a clustering of similar Stores using Unsupervised Learning </a:t>
            </a:r>
          </a:p>
          <a:p>
            <a:pPr marL="0" marR="0"/>
            <a:endParaRPr lang="en-US" dirty="0">
              <a:latin typeface="Constantia" panose="02030602050306030303" pitchFamily="18" charset="0"/>
              <a:ea typeface="Constantia" panose="02030602050306030303" pitchFamily="18" charset="0"/>
              <a:cs typeface="Times New Roman" panose="02020603050405020304" pitchFamily="18" charset="0"/>
            </a:endParaRPr>
          </a:p>
          <a:p>
            <a:pPr marL="0" marR="0"/>
            <a:r>
              <a:rPr lang="en-US" dirty="0">
                <a:effectLst/>
                <a:latin typeface="Constantia" panose="02030602050306030303" pitchFamily="18" charset="0"/>
                <a:ea typeface="Constantia" panose="02030602050306030303" pitchFamily="18" charset="0"/>
                <a:cs typeface="Times New Roman" panose="02020603050405020304" pitchFamily="18" charset="0"/>
              </a:rPr>
              <a:t>As methods of choosing the optimal </a:t>
            </a:r>
          </a:p>
          <a:p>
            <a:pPr marL="0" marR="0"/>
            <a:r>
              <a:rPr lang="en-US" dirty="0">
                <a:effectLst/>
                <a:latin typeface="Constantia" panose="02030602050306030303" pitchFamily="18" charset="0"/>
                <a:ea typeface="Constantia" panose="02030602050306030303" pitchFamily="18" charset="0"/>
                <a:cs typeface="Times New Roman" panose="02020603050405020304" pitchFamily="18" charset="0"/>
              </a:rPr>
              <a:t>K clusters we will use:</a:t>
            </a:r>
          </a:p>
          <a:p>
            <a:pPr marL="0" marR="0"/>
            <a:r>
              <a:rPr lang="en-US" dirty="0">
                <a:effectLst/>
                <a:latin typeface="Constantia" panose="02030602050306030303" pitchFamily="18" charset="0"/>
                <a:ea typeface="Constantia" panose="02030602050306030303" pitchFamily="18" charset="0"/>
                <a:cs typeface="Times New Roman" panose="02020603050405020304" pitchFamily="18" charset="0"/>
              </a:rPr>
              <a:t>•	Elbow method</a:t>
            </a:r>
          </a:p>
          <a:p>
            <a:pPr marL="0" marR="0"/>
            <a:r>
              <a:rPr lang="en-US" dirty="0">
                <a:effectLst/>
                <a:latin typeface="Constantia" panose="02030602050306030303" pitchFamily="18" charset="0"/>
                <a:ea typeface="Constantia" panose="02030602050306030303" pitchFamily="18" charset="0"/>
                <a:cs typeface="Times New Roman" panose="02020603050405020304" pitchFamily="18" charset="0"/>
              </a:rPr>
              <a:t>•	Silhouette scores and plots</a:t>
            </a:r>
          </a:p>
          <a:p>
            <a:pPr marL="0" marR="0"/>
            <a:r>
              <a:rPr lang="en-US" dirty="0">
                <a:latin typeface="Constantia" panose="02030602050306030303" pitchFamily="18" charset="0"/>
                <a:ea typeface="Constantia" panose="02030602050306030303" pitchFamily="18" charset="0"/>
                <a:cs typeface="Times New Roman" panose="02020603050405020304" pitchFamily="18" charset="0"/>
              </a:rPr>
              <a:t>We decided on 4 clusters.</a:t>
            </a:r>
            <a:endParaRPr lang="en-US" dirty="0">
              <a:effectLst/>
              <a:latin typeface="Constantia" panose="02030602050306030303" pitchFamily="18" charset="0"/>
              <a:ea typeface="Constantia" panose="02030602050306030303" pitchFamily="18" charset="0"/>
              <a:cs typeface="Times New Roman" panose="02020603050405020304" pitchFamily="18" charset="0"/>
            </a:endParaRPr>
          </a:p>
          <a:p>
            <a:pPr marL="0" marR="0">
              <a:lnSpc>
                <a:spcPct val="110000"/>
              </a:lnSpc>
              <a:spcBef>
                <a:spcPts val="600"/>
              </a:spcBef>
              <a:spcAft>
                <a:spcPts val="1000"/>
              </a:spcAft>
            </a:pPr>
            <a:endParaRPr lang="en-US" sz="1600" dirty="0">
              <a:effectLst/>
              <a:latin typeface="Constantia" panose="02030602050306030303" pitchFamily="18" charset="0"/>
              <a:ea typeface="Constantia" panose="02030602050306030303" pitchFamily="18" charset="0"/>
              <a:cs typeface="Times New Roman" panose="02020603050405020304" pitchFamily="18" charset="0"/>
            </a:endParaRPr>
          </a:p>
          <a:p>
            <a:pPr marR="0" lvl="0">
              <a:lnSpc>
                <a:spcPct val="110000"/>
              </a:lnSpc>
              <a:spcBef>
                <a:spcPts val="0"/>
              </a:spcBef>
              <a:spcAft>
                <a:spcPts val="1000"/>
              </a:spcAft>
            </a:pPr>
            <a:endParaRPr lang="en-US" sz="1600" dirty="0">
              <a:effectLst/>
              <a:latin typeface="Constantia" panose="02030602050306030303" pitchFamily="18" charset="0"/>
              <a:ea typeface="Constantia" panose="02030602050306030303"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122DBFAB-8B86-4222-A5B3-8845F8144B59}"/>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04C6590E-F00D-4470-8E0D-1F2ACC64FD8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58A3C650-68D5-4271-A985-E860E06F8A2E}"/>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0A833E72-EAB9-4C04-B5E5-8A3E3DADE51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3135E735-DFD9-4C04-8FEC-9E2B7FE1D722}"/>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F2AE1978-1D21-4FAE-B395-A18957ED72F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879E35C-3E24-4D4F-8BFF-E3608B9777A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1" name="Picture 20" descr="Chart, line chart&#10;&#10;Description automatically generated">
            <a:extLst>
              <a:ext uri="{FF2B5EF4-FFF2-40B4-BE49-F238E27FC236}">
                <a16:creationId xmlns:a16="http://schemas.microsoft.com/office/drawing/2014/main" id="{7C4DE617-BDAF-42A8-BDFE-E959A42D2E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492" y="4583092"/>
            <a:ext cx="4325499" cy="2174240"/>
          </a:xfrm>
          <a:prstGeom prst="rect">
            <a:avLst/>
          </a:prstGeom>
          <a:noFill/>
          <a:ln>
            <a:noFill/>
          </a:ln>
        </p:spPr>
      </p:pic>
      <p:pic>
        <p:nvPicPr>
          <p:cNvPr id="25" name="Picture 24" descr="Chart, funnel chart&#10;&#10;Description automatically generated">
            <a:extLst>
              <a:ext uri="{FF2B5EF4-FFF2-40B4-BE49-F238E27FC236}">
                <a16:creationId xmlns:a16="http://schemas.microsoft.com/office/drawing/2014/main" id="{A9F22AEB-4D9D-41A1-8189-B7F46CBEE69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97070" y="4583092"/>
            <a:ext cx="3939531" cy="21742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C66D4B1F-F84F-4743-8C99-949319E167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75681" y="4583090"/>
            <a:ext cx="3707462" cy="2174241"/>
          </a:xfrm>
          <a:prstGeom prst="rect">
            <a:avLst/>
          </a:prstGeom>
          <a:noFill/>
          <a:ln>
            <a:noFill/>
          </a:ln>
        </p:spPr>
      </p:pic>
      <p:pic>
        <p:nvPicPr>
          <p:cNvPr id="27" name="Picture 26" descr="Chart, scatter chart&#10;&#10;Description automatically generated">
            <a:extLst>
              <a:ext uri="{FF2B5EF4-FFF2-40B4-BE49-F238E27FC236}">
                <a16:creationId xmlns:a16="http://schemas.microsoft.com/office/drawing/2014/main" id="{0C095134-8710-4A26-A6AC-0B091EFF585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006555" y="700391"/>
            <a:ext cx="4068000" cy="3808380"/>
          </a:xfrm>
          <a:prstGeom prst="rect">
            <a:avLst/>
          </a:prstGeom>
          <a:noFill/>
          <a:ln>
            <a:noFill/>
          </a:ln>
        </p:spPr>
      </p:pic>
      <p:pic>
        <p:nvPicPr>
          <p:cNvPr id="28" name="Picture 27" descr="Table&#10;&#10;Description automatically generated">
            <a:extLst>
              <a:ext uri="{FF2B5EF4-FFF2-40B4-BE49-F238E27FC236}">
                <a16:creationId xmlns:a16="http://schemas.microsoft.com/office/drawing/2014/main" id="{E203676E-AFC1-467B-BB76-4A26461DD992}"/>
              </a:ext>
            </a:extLst>
          </p:cNvPr>
          <p:cNvPicPr/>
          <p:nvPr/>
        </p:nvPicPr>
        <p:blipFill>
          <a:blip r:embed="rId6"/>
          <a:stretch>
            <a:fillRect/>
          </a:stretch>
        </p:blipFill>
        <p:spPr>
          <a:xfrm>
            <a:off x="4795210" y="2927621"/>
            <a:ext cx="3143250" cy="1581150"/>
          </a:xfrm>
          <a:prstGeom prst="rect">
            <a:avLst/>
          </a:prstGeom>
        </p:spPr>
      </p:pic>
    </p:spTree>
    <p:extLst>
      <p:ext uri="{BB962C8B-B14F-4D97-AF65-F5344CB8AC3E}">
        <p14:creationId xmlns:p14="http://schemas.microsoft.com/office/powerpoint/2010/main" val="41722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Time series Analysis</a:t>
            </a:r>
          </a:p>
        </p:txBody>
      </p:sp>
      <p:sp>
        <p:nvSpPr>
          <p:cNvPr id="12" name="TextBox 11">
            <a:extLst>
              <a:ext uri="{FF2B5EF4-FFF2-40B4-BE49-F238E27FC236}">
                <a16:creationId xmlns:a16="http://schemas.microsoft.com/office/drawing/2014/main" id="{D6F1A6D5-C7FF-4F88-91EC-33C9EEEA38A0}"/>
              </a:ext>
            </a:extLst>
          </p:cNvPr>
          <p:cNvSpPr txBox="1"/>
          <p:nvPr/>
        </p:nvSpPr>
        <p:spPr>
          <a:xfrm>
            <a:off x="1004560" y="1820999"/>
            <a:ext cx="8441444" cy="4583242"/>
          </a:xfrm>
          <a:prstGeom prst="rect">
            <a:avLst/>
          </a:prstGeom>
          <a:noFill/>
        </p:spPr>
        <p:txBody>
          <a:bodyPr wrap="square" rtlCol="0">
            <a:spAutoFit/>
          </a:bodyPr>
          <a:lstStyle/>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The main target and goal of our project is using time series analysis and predictions to</a:t>
            </a:r>
          </a:p>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 forecast Iowa's Dept. of Commerce profits from spirits Sales. We plan to follow a series of methods and tools to conduct the analysis, transformation and modeling of our data:</a:t>
            </a:r>
          </a:p>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Time series decomposition</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Trend</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Seasonality</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Noise(Residuals)</a:t>
            </a:r>
          </a:p>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Stationarity</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AC and PAC plots</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Dickey-Fuller test</a:t>
            </a:r>
          </a:p>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Choosing the metrics</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RMSE</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MAE</a:t>
            </a:r>
          </a:p>
          <a:p>
            <a:pPr marL="0" marR="0">
              <a:lnSpc>
                <a:spcPct val="110000"/>
              </a:lnSpc>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Models Tested</a:t>
            </a:r>
          </a:p>
          <a:p>
            <a:pPr marL="342900" marR="0" lvl="0" indent="-342900">
              <a:lnSpc>
                <a:spcPct val="110000"/>
              </a:lnSpc>
              <a:buFont typeface="Symbol" panose="05050102010706020507" pitchFamily="18" charset="2"/>
              <a:buChar char=""/>
            </a:pPr>
            <a:r>
              <a:rPr lang="en-US" sz="1400" dirty="0" err="1">
                <a:effectLst/>
                <a:latin typeface="Constantia" panose="02030602050306030303" pitchFamily="18" charset="0"/>
                <a:ea typeface="Constantia" panose="02030602050306030303" pitchFamily="18" charset="0"/>
                <a:cs typeface="Times New Roman" panose="02020603050405020304" pitchFamily="18" charset="0"/>
              </a:rPr>
              <a:t>AutoRegressive</a:t>
            </a:r>
            <a:r>
              <a:rPr lang="en-US" sz="1400" dirty="0">
                <a:effectLst/>
                <a:latin typeface="Constantia" panose="02030602050306030303" pitchFamily="18" charset="0"/>
                <a:ea typeface="Constantia" panose="02030602050306030303" pitchFamily="18" charset="0"/>
                <a:cs typeface="Times New Roman" panose="02020603050405020304" pitchFamily="18" charset="0"/>
              </a:rPr>
              <a:t> model (AR 1)</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BIC(Bayesian Information Criterion) adjusted AR model</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Moving Average Model(MA)</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Autoregressive Moving Average (ARMA)</a:t>
            </a:r>
          </a:p>
          <a:p>
            <a:pPr marL="342900" marR="0" lvl="0" indent="-342900">
              <a:lnSpc>
                <a:spcPct val="110000"/>
              </a:lnSpc>
              <a:buFont typeface="Symbol" panose="05050102010706020507" pitchFamily="18" charset="2"/>
              <a:buChar char=""/>
            </a:pPr>
            <a:r>
              <a:rPr lang="en-US" sz="1400" dirty="0">
                <a:effectLst/>
                <a:latin typeface="Constantia" panose="02030602050306030303" pitchFamily="18" charset="0"/>
                <a:ea typeface="Constantia" panose="02030602050306030303" pitchFamily="18" charset="0"/>
                <a:cs typeface="Times New Roman" panose="02020603050405020304" pitchFamily="18" charset="0"/>
              </a:rPr>
              <a:t>Seasonal autoregressive integrated moving average (SARIMAX)</a:t>
            </a: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3" name="Picture 22" descr="Chart, bar chart&#10;&#10;Description automatically generated">
            <a:extLst>
              <a:ext uri="{FF2B5EF4-FFF2-40B4-BE49-F238E27FC236}">
                <a16:creationId xmlns:a16="http://schemas.microsoft.com/office/drawing/2014/main" id="{CFFBF1EA-D78A-4125-B19B-4CA40616CF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43237" y="738905"/>
            <a:ext cx="4339905" cy="2616691"/>
          </a:xfrm>
          <a:prstGeom prst="rect">
            <a:avLst/>
          </a:prstGeom>
          <a:noFill/>
          <a:ln>
            <a:noFill/>
          </a:ln>
        </p:spPr>
      </p:pic>
      <p:pic>
        <p:nvPicPr>
          <p:cNvPr id="24" name="Picture 23" descr="Chart, scatter chart&#10;&#10;Description automatically generated">
            <a:extLst>
              <a:ext uri="{FF2B5EF4-FFF2-40B4-BE49-F238E27FC236}">
                <a16:creationId xmlns:a16="http://schemas.microsoft.com/office/drawing/2014/main" id="{53BEF1BB-3331-4EED-BE26-D1C24DB64B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35692" y="3355596"/>
            <a:ext cx="5447450" cy="3401736"/>
          </a:xfrm>
          <a:prstGeom prst="rect">
            <a:avLst/>
          </a:prstGeom>
          <a:noFill/>
          <a:ln>
            <a:noFill/>
          </a:ln>
        </p:spPr>
      </p:pic>
    </p:spTree>
    <p:extLst>
      <p:ext uri="{BB962C8B-B14F-4D97-AF65-F5344CB8AC3E}">
        <p14:creationId xmlns:p14="http://schemas.microsoft.com/office/powerpoint/2010/main" val="584328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Modeling</a:t>
            </a:r>
          </a:p>
        </p:txBody>
      </p:sp>
      <p:sp>
        <p:nvSpPr>
          <p:cNvPr id="12" name="TextBox 11">
            <a:extLst>
              <a:ext uri="{FF2B5EF4-FFF2-40B4-BE49-F238E27FC236}">
                <a16:creationId xmlns:a16="http://schemas.microsoft.com/office/drawing/2014/main" id="{D6F1A6D5-C7FF-4F88-91EC-33C9EEEA38A0}"/>
              </a:ext>
            </a:extLst>
          </p:cNvPr>
          <p:cNvSpPr txBox="1"/>
          <p:nvPr/>
        </p:nvSpPr>
        <p:spPr>
          <a:xfrm>
            <a:off x="1004560" y="1820999"/>
            <a:ext cx="8441444" cy="1706236"/>
          </a:xfrm>
          <a:prstGeom prst="rect">
            <a:avLst/>
          </a:prstGeom>
          <a:noFill/>
        </p:spPr>
        <p:txBody>
          <a:bodyPr wrap="square" rtlCol="0">
            <a:spAutoFit/>
          </a:bodyPr>
          <a:lstStyle/>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used the RMSE as the metric to classify the models. We also used the multitude of models with 2 different data: daily aggregations and Monthly aggregations.</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This are the top 20 models with the highest scores on the Validation set.</a:t>
            </a:r>
          </a:p>
          <a:p>
            <a:pPr marL="0" marR="0">
              <a:lnSpc>
                <a:spcPct val="110000"/>
              </a:lnSpc>
              <a:spcBef>
                <a:spcPts val="600"/>
              </a:spcBef>
              <a:spcAft>
                <a:spcPts val="1000"/>
              </a:spcAft>
            </a:pPr>
            <a:endParaRPr lang="en-US" sz="1800" dirty="0">
              <a:effectLst/>
              <a:latin typeface="Constantia" panose="02030602050306030303" pitchFamily="18" charset="0"/>
              <a:ea typeface="Constantia" panose="02030602050306030303"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0" name="Picture 19" descr="Chart, line chart&#10;&#10;Description automatically generated">
            <a:extLst>
              <a:ext uri="{FF2B5EF4-FFF2-40B4-BE49-F238E27FC236}">
                <a16:creationId xmlns:a16="http://schemas.microsoft.com/office/drawing/2014/main" id="{8DEAE8B0-6180-45C8-8391-C333450779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62569" y="3487082"/>
            <a:ext cx="6420573" cy="3270250"/>
          </a:xfrm>
          <a:prstGeom prst="rect">
            <a:avLst/>
          </a:prstGeom>
          <a:noFill/>
          <a:ln>
            <a:noFill/>
          </a:ln>
        </p:spPr>
      </p:pic>
      <p:pic>
        <p:nvPicPr>
          <p:cNvPr id="21" name="Picture 20" descr="Graphical user interface, chart, line chart&#10;&#10;Description automatically generated">
            <a:extLst>
              <a:ext uri="{FF2B5EF4-FFF2-40B4-BE49-F238E27FC236}">
                <a16:creationId xmlns:a16="http://schemas.microsoft.com/office/drawing/2014/main" id="{CB249BB0-03DB-425D-9241-81BEAFC1B5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858" y="3487082"/>
            <a:ext cx="5486400" cy="3270250"/>
          </a:xfrm>
          <a:prstGeom prst="rect">
            <a:avLst/>
          </a:prstGeom>
          <a:noFill/>
          <a:ln>
            <a:noFill/>
          </a:ln>
        </p:spPr>
      </p:pic>
      <p:pic>
        <p:nvPicPr>
          <p:cNvPr id="22" name="Picture 21" descr="Graphical user interface, application, table&#10;&#10;Description automatically generated">
            <a:extLst>
              <a:ext uri="{FF2B5EF4-FFF2-40B4-BE49-F238E27FC236}">
                <a16:creationId xmlns:a16="http://schemas.microsoft.com/office/drawing/2014/main" id="{74F2BA06-AB49-4AB6-8D84-3C71C411D386}"/>
              </a:ext>
            </a:extLst>
          </p:cNvPr>
          <p:cNvPicPr/>
          <p:nvPr/>
        </p:nvPicPr>
        <p:blipFill>
          <a:blip r:embed="rId4"/>
          <a:stretch>
            <a:fillRect/>
          </a:stretch>
        </p:blipFill>
        <p:spPr>
          <a:xfrm>
            <a:off x="9060110" y="609600"/>
            <a:ext cx="2990022" cy="2855510"/>
          </a:xfrm>
          <a:prstGeom prst="rect">
            <a:avLst/>
          </a:prstGeom>
        </p:spPr>
      </p:pic>
      <p:sp>
        <p:nvSpPr>
          <p:cNvPr id="2" name="TextBox 1">
            <a:extLst>
              <a:ext uri="{FF2B5EF4-FFF2-40B4-BE49-F238E27FC236}">
                <a16:creationId xmlns:a16="http://schemas.microsoft.com/office/drawing/2014/main" id="{F5DB82F0-3BC9-4C6E-9723-C94BF3164961}"/>
              </a:ext>
            </a:extLst>
          </p:cNvPr>
          <p:cNvSpPr txBox="1"/>
          <p:nvPr/>
        </p:nvSpPr>
        <p:spPr>
          <a:xfrm>
            <a:off x="8392452" y="6248400"/>
            <a:ext cx="3690690" cy="369332"/>
          </a:xfrm>
          <a:prstGeom prst="rect">
            <a:avLst/>
          </a:prstGeom>
          <a:noFill/>
        </p:spPr>
        <p:txBody>
          <a:bodyPr wrap="none" rtlCol="0">
            <a:spAutoFit/>
          </a:bodyPr>
          <a:lstStyle/>
          <a:p>
            <a:r>
              <a:rPr lang="en-US" sz="1800" dirty="0">
                <a:solidFill>
                  <a:schemeClr val="bg1"/>
                </a:solidFill>
                <a:effectLst/>
                <a:latin typeface="Constantia" panose="02030602050306030303" pitchFamily="18" charset="0"/>
                <a:ea typeface="Constantia" panose="02030602050306030303" pitchFamily="18" charset="0"/>
                <a:cs typeface="Times New Roman" panose="02020603050405020304" pitchFamily="18" charset="0"/>
              </a:rPr>
              <a:t>AR16 – on monthly aggregated data</a:t>
            </a:r>
            <a:endParaRPr lang="en-US" dirty="0">
              <a:solidFill>
                <a:schemeClr val="bg1"/>
              </a:solidFill>
            </a:endParaRPr>
          </a:p>
        </p:txBody>
      </p:sp>
      <p:sp>
        <p:nvSpPr>
          <p:cNvPr id="25" name="TextBox 24">
            <a:extLst>
              <a:ext uri="{FF2B5EF4-FFF2-40B4-BE49-F238E27FC236}">
                <a16:creationId xmlns:a16="http://schemas.microsoft.com/office/drawing/2014/main" id="{124379CD-9FB7-4F73-8E93-069650BAE0DC}"/>
              </a:ext>
            </a:extLst>
          </p:cNvPr>
          <p:cNvSpPr txBox="1"/>
          <p:nvPr/>
        </p:nvSpPr>
        <p:spPr>
          <a:xfrm>
            <a:off x="117445" y="5948201"/>
            <a:ext cx="5616859" cy="646331"/>
          </a:xfrm>
          <a:prstGeom prst="rect">
            <a:avLst/>
          </a:prstGeom>
          <a:noFill/>
        </p:spPr>
        <p:txBody>
          <a:bodyPr wrap="none" rtlCol="0">
            <a:spAutoFit/>
          </a:bodyPr>
          <a:lstStyle/>
          <a:p>
            <a:r>
              <a:rPr lang="en-US" sz="1800" dirty="0">
                <a:solidFill>
                  <a:schemeClr val="bg1"/>
                </a:solidFill>
                <a:effectLst/>
                <a:latin typeface="Constantia" panose="02030602050306030303" pitchFamily="18" charset="0"/>
                <a:ea typeface="Constantia" panose="02030602050306030303" pitchFamily="18" charset="0"/>
                <a:cs typeface="Times New Roman" panose="02020603050405020304" pitchFamily="18" charset="0"/>
              </a:rPr>
              <a:t>Best model - SARIMAX with p=2, d=1, q=10, s=(1,1,0,12) </a:t>
            </a:r>
          </a:p>
          <a:p>
            <a:r>
              <a:rPr lang="en-US" sz="1800" dirty="0">
                <a:solidFill>
                  <a:schemeClr val="bg1"/>
                </a:solidFill>
                <a:effectLst/>
                <a:latin typeface="Constantia" panose="02030602050306030303" pitchFamily="18" charset="0"/>
                <a:ea typeface="Constantia" panose="02030602050306030303" pitchFamily="18" charset="0"/>
                <a:cs typeface="Times New Roman" panose="02020603050405020304" pitchFamily="18" charset="0"/>
              </a:rPr>
              <a:t>on monthly aggregated data</a:t>
            </a:r>
            <a:endParaRPr lang="en-US" dirty="0">
              <a:solidFill>
                <a:schemeClr val="bg1"/>
              </a:solidFill>
            </a:endParaRPr>
          </a:p>
        </p:txBody>
      </p:sp>
    </p:spTree>
    <p:extLst>
      <p:ext uri="{BB962C8B-B14F-4D97-AF65-F5344CB8AC3E}">
        <p14:creationId xmlns:p14="http://schemas.microsoft.com/office/powerpoint/2010/main" val="36448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78309" y="700573"/>
            <a:ext cx="7683804"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sp>
        <p:nvSpPr>
          <p:cNvPr id="21" name="TextBox 20">
            <a:extLst>
              <a:ext uri="{FF2B5EF4-FFF2-40B4-BE49-F238E27FC236}">
                <a16:creationId xmlns:a16="http://schemas.microsoft.com/office/drawing/2014/main" id="{23F88EE6-0B36-40E8-B712-4A74A031ED16}"/>
              </a:ext>
            </a:extLst>
          </p:cNvPr>
          <p:cNvSpPr txBox="1"/>
          <p:nvPr/>
        </p:nvSpPr>
        <p:spPr>
          <a:xfrm>
            <a:off x="945837" y="2057588"/>
            <a:ext cx="3626163" cy="4038157"/>
          </a:xfrm>
          <a:prstGeom prst="rect">
            <a:avLst/>
          </a:prstGeom>
          <a:noFill/>
        </p:spPr>
        <p:txBody>
          <a:bodyPr wrap="square" rtlCol="0">
            <a:spAutoFit/>
          </a:bodyPr>
          <a:lstStyle/>
          <a:p>
            <a:pPr marL="0" marR="0">
              <a:lnSpc>
                <a:spcPct val="110000"/>
              </a:lnSpc>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For future work we still want to explore the 2 identified Business Problems – helping a store owner to pick a new location for a store so that he will maximize sales, and EDA on Storage Capacity.</a:t>
            </a:r>
          </a:p>
          <a:p>
            <a:pPr marL="0" marR="0">
              <a:lnSpc>
                <a:spcPct val="110000"/>
              </a:lnSpc>
            </a:pPr>
            <a:endParaRPr lang="en-US" sz="1800" dirty="0">
              <a:effectLst/>
              <a:latin typeface="Constantia" panose="02030602050306030303" pitchFamily="18" charset="0"/>
              <a:ea typeface="Constantia" panose="02030602050306030303" pitchFamily="18" charset="0"/>
              <a:cs typeface="Times New Roman" panose="02020603050405020304" pitchFamily="18" charset="0"/>
            </a:endParaRPr>
          </a:p>
          <a:p>
            <a:pPr marL="0" marR="0">
              <a:lnSpc>
                <a:spcPct val="110000"/>
              </a:lnSpc>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Another aspect is that the data will become available for future testing and prediction. </a:t>
            </a:r>
          </a:p>
          <a:p>
            <a:pPr marL="0" marR="0">
              <a:lnSpc>
                <a:spcPct val="110000"/>
              </a:lnSpc>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Every month new data will be uploaded so we can use that to test our models predictions accuracies.</a:t>
            </a:r>
          </a:p>
        </p:txBody>
      </p:sp>
      <p:sp>
        <p:nvSpPr>
          <p:cNvPr id="29" name="Title 1">
            <a:extLst>
              <a:ext uri="{FF2B5EF4-FFF2-40B4-BE49-F238E27FC236}">
                <a16:creationId xmlns:a16="http://schemas.microsoft.com/office/drawing/2014/main" id="{F2106099-AB3C-4FB9-9F77-90CE6D5592C6}"/>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Future work</a:t>
            </a:r>
          </a:p>
        </p:txBody>
      </p:sp>
      <p:pic>
        <p:nvPicPr>
          <p:cNvPr id="3074" name="Picture 2" descr="Sales Forecasting Guide: Definition, Methods, and Examples">
            <a:extLst>
              <a:ext uri="{FF2B5EF4-FFF2-40B4-BE49-F238E27FC236}">
                <a16:creationId xmlns:a16="http://schemas.microsoft.com/office/drawing/2014/main" id="{AB9D9B3C-D81E-459C-BE29-04078805E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365" y="849198"/>
            <a:ext cx="7283777" cy="546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830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78309" y="700573"/>
            <a:ext cx="7683804"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sp>
        <p:nvSpPr>
          <p:cNvPr id="21" name="TextBox 20">
            <a:extLst>
              <a:ext uri="{FF2B5EF4-FFF2-40B4-BE49-F238E27FC236}">
                <a16:creationId xmlns:a16="http://schemas.microsoft.com/office/drawing/2014/main" id="{23F88EE6-0B36-40E8-B712-4A74A031ED16}"/>
              </a:ext>
            </a:extLst>
          </p:cNvPr>
          <p:cNvSpPr txBox="1"/>
          <p:nvPr/>
        </p:nvSpPr>
        <p:spPr>
          <a:xfrm>
            <a:off x="393024" y="1594327"/>
            <a:ext cx="5373689" cy="5027787"/>
          </a:xfrm>
          <a:prstGeom prst="rect">
            <a:avLst/>
          </a:prstGeom>
          <a:noFill/>
        </p:spPr>
        <p:txBody>
          <a:bodyPr wrap="square" rtlCol="0">
            <a:spAutoFit/>
          </a:bodyPr>
          <a:lstStyle/>
          <a:p>
            <a:pPr marL="0" marR="0">
              <a:lnSpc>
                <a:spcPct val="110000"/>
              </a:lnSpc>
              <a:spcBef>
                <a:spcPts val="600"/>
              </a:spcBef>
              <a:spcAft>
                <a:spcPts val="1000"/>
              </a:spcAft>
            </a:pPr>
            <a:r>
              <a:rPr lang="en-US" sz="1600" dirty="0" err="1">
                <a:effectLst/>
                <a:latin typeface="Constantia" panose="02030602050306030303" pitchFamily="18" charset="0"/>
                <a:ea typeface="Constantia" panose="02030602050306030303" pitchFamily="18" charset="0"/>
                <a:cs typeface="Times New Roman" panose="02020603050405020304" pitchFamily="18" charset="0"/>
              </a:rPr>
              <a:t>Ptofit</a:t>
            </a:r>
            <a:r>
              <a:rPr lang="en-US" sz="1600" dirty="0">
                <a:effectLst/>
                <a:latin typeface="Constantia" panose="02030602050306030303" pitchFamily="18" charset="0"/>
                <a:ea typeface="Constantia" panose="02030602050306030303" pitchFamily="18" charset="0"/>
                <a:cs typeface="Times New Roman" panose="02020603050405020304" pitchFamily="18" charset="0"/>
              </a:rPr>
              <a:t> per month is a very important metric for any company in every industry. Predicting the profit evolution allows companies to plan and make Business Operations decisions for the foreseeable future.</a:t>
            </a:r>
          </a:p>
          <a:p>
            <a:pPr marL="0" marR="0">
              <a:lnSpc>
                <a:spcPct val="110000"/>
              </a:lnSpc>
              <a:spcBef>
                <a:spcPts val="600"/>
              </a:spcBef>
              <a:spcAft>
                <a:spcPts val="1000"/>
              </a:spcAft>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Future Profit per month is also an indicator of the value a company is having, and the potential growth. This will determine the need to invest in possible expansions:</a:t>
            </a:r>
          </a:p>
          <a:p>
            <a:pPr marL="342900" marR="0" lvl="0" indent="-342900">
              <a:lnSpc>
                <a:spcPct val="110000"/>
              </a:lnSpc>
              <a:spcBef>
                <a:spcPts val="600"/>
              </a:spcBef>
              <a:spcAft>
                <a:spcPts val="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Increase the number or quantities of available product to sell, along with investing in Marketing to attract new customers.</a:t>
            </a:r>
          </a:p>
          <a:p>
            <a:pPr marL="342900" marR="0" lvl="0" indent="-342900">
              <a:lnSpc>
                <a:spcPct val="110000"/>
              </a:lnSpc>
              <a:spcBef>
                <a:spcPts val="0"/>
              </a:spcBef>
              <a:spcAft>
                <a:spcPts val="1000"/>
              </a:spcAft>
              <a:buFont typeface="Symbol" panose="05050102010706020507" pitchFamily="18" charset="2"/>
              <a:buChar char=""/>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Expand to new locations within the same state on to other states.</a:t>
            </a:r>
          </a:p>
          <a:p>
            <a:pPr marL="0" marR="0">
              <a:lnSpc>
                <a:spcPct val="110000"/>
              </a:lnSpc>
              <a:spcBef>
                <a:spcPts val="600"/>
              </a:spcBef>
              <a:spcAft>
                <a:spcPts val="1000"/>
              </a:spcAft>
            </a:pPr>
            <a:r>
              <a:rPr lang="en-US" sz="1600" dirty="0">
                <a:effectLst/>
                <a:latin typeface="Constantia" panose="02030602050306030303" pitchFamily="18" charset="0"/>
                <a:ea typeface="Constantia" panose="02030602050306030303" pitchFamily="18" charset="0"/>
                <a:cs typeface="Times New Roman" panose="02020603050405020304" pitchFamily="18" charset="0"/>
              </a:rPr>
              <a:t>The Covid-19 pandemic EDA and the RFM Customer Segmentations that we conducted are great tools for the Executive level to understand trends and customer base so they can make informed strategical business decisions.</a:t>
            </a:r>
          </a:p>
        </p:txBody>
      </p:sp>
      <p:sp>
        <p:nvSpPr>
          <p:cNvPr id="29" name="Title 1">
            <a:extLst>
              <a:ext uri="{FF2B5EF4-FFF2-40B4-BE49-F238E27FC236}">
                <a16:creationId xmlns:a16="http://schemas.microsoft.com/office/drawing/2014/main" id="{F2106099-AB3C-4FB9-9F77-90CE6D5592C6}"/>
              </a:ext>
            </a:extLst>
          </p:cNvPr>
          <p:cNvSpPr txBox="1">
            <a:spLocks/>
          </p:cNvSpPr>
          <p:nvPr/>
        </p:nvSpPr>
        <p:spPr>
          <a:xfrm>
            <a:off x="3842669" y="665447"/>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Recommendations</a:t>
            </a:r>
          </a:p>
        </p:txBody>
      </p:sp>
      <p:pic>
        <p:nvPicPr>
          <p:cNvPr id="5122" name="Picture 2" descr="Predicting Sales. Forecasting the monthly sales with LSTM | by Barış  Karaman | Towards Data Science">
            <a:extLst>
              <a:ext uri="{FF2B5EF4-FFF2-40B4-BE49-F238E27FC236}">
                <a16:creationId xmlns:a16="http://schemas.microsoft.com/office/drawing/2014/main" id="{6F6FC676-ADDF-4B2A-AD92-33AD43B15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713" y="2510713"/>
            <a:ext cx="6316429" cy="418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94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147-9EED-4C8D-9F50-584E39B04357}"/>
              </a:ext>
            </a:extLst>
          </p:cNvPr>
          <p:cNvSpPr>
            <a:spLocks noGrp="1"/>
          </p:cNvSpPr>
          <p:nvPr>
            <p:ph type="title"/>
          </p:nvPr>
        </p:nvSpPr>
        <p:spPr>
          <a:xfrm>
            <a:off x="1141413" y="609600"/>
            <a:ext cx="9905998" cy="1396482"/>
          </a:xfrm>
        </p:spPr>
        <p:txBody>
          <a:bodyPr/>
          <a:lstStyle/>
          <a:p>
            <a:r>
              <a:rPr lang="en-US" dirty="0">
                <a:latin typeface="Constantia" panose="02030602050306030303" pitchFamily="18" charset="0"/>
              </a:rPr>
              <a:t>Project organization</a:t>
            </a:r>
          </a:p>
        </p:txBody>
      </p:sp>
      <p:sp>
        <p:nvSpPr>
          <p:cNvPr id="3" name="Content Placeholder 2">
            <a:extLst>
              <a:ext uri="{FF2B5EF4-FFF2-40B4-BE49-F238E27FC236}">
                <a16:creationId xmlns:a16="http://schemas.microsoft.com/office/drawing/2014/main" id="{CF325A5C-6AED-42E5-898B-776BFC9C7257}"/>
              </a:ext>
            </a:extLst>
          </p:cNvPr>
          <p:cNvSpPr>
            <a:spLocks noGrp="1"/>
          </p:cNvSpPr>
          <p:nvPr>
            <p:ph idx="1"/>
          </p:nvPr>
        </p:nvSpPr>
        <p:spPr>
          <a:xfrm>
            <a:off x="1141413" y="2357470"/>
            <a:ext cx="10233800" cy="4351338"/>
          </a:xfrm>
        </p:spPr>
        <p:txBody>
          <a:bodyPr/>
          <a:lstStyle/>
          <a:p>
            <a:pPr marL="0" marR="304800" lvl="0" indent="0">
              <a:lnSpc>
                <a:spcPts val="1500"/>
              </a:lnSpc>
              <a:spcBef>
                <a:spcPts val="0"/>
              </a:spcBef>
              <a:spcAft>
                <a:spcPts val="0"/>
              </a:spcAft>
              <a:buSzPts val="1000"/>
              <a:buNone/>
              <a:tabLst>
                <a:tab pos="742950" algn="l"/>
              </a:tabLst>
            </a:pPr>
            <a:endParaRPr lang="en-US" sz="240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2"/>
              </a:rPr>
              <a:t>Problem Identification</a:t>
            </a:r>
            <a:endPar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2"/>
              </a:rPr>
              <a:t>Data wrangling</a:t>
            </a:r>
            <a:endParaRPr lang="en-US" sz="2400" b="1"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3"/>
              </a:rPr>
              <a:t>Exploratory Data Analysis</a:t>
            </a:r>
            <a:endParaRPr lang="en-US" sz="2400" b="1"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4"/>
              </a:rPr>
              <a:t>Pre-processing and training data development</a:t>
            </a:r>
            <a:endParaRPr lang="en-US" sz="2400" b="1"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5"/>
              </a:rPr>
              <a:t>Modeling</a:t>
            </a:r>
            <a:endParaRPr lang="en-US" sz="2400" b="1"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hlinkClick r:id="rId6"/>
              </a:rPr>
              <a:t>Documentation</a:t>
            </a:r>
            <a:endParaRPr lang="en-US" sz="2400" b="1" dirty="0">
              <a:solidFill>
                <a:srgbClr val="082A75"/>
              </a:solidFill>
              <a:effectLst/>
              <a:latin typeface="Constantia" panose="02030602050306030303" pitchFamily="18" charset="0"/>
              <a:ea typeface="MS Mincho" panose="02020609040205080304" pitchFamily="49" charset="-128"/>
              <a:cs typeface="Times New Roman" panose="02020603050405020304" pitchFamily="18" charset="0"/>
            </a:endParaRPr>
          </a:p>
          <a:p>
            <a:pPr marL="0" indent="0">
              <a:buNone/>
            </a:pPr>
            <a:endParaRPr lang="en-US" dirty="0">
              <a:latin typeface="Candara" panose="020E0502030303020204" pitchFamily="34" charset="0"/>
            </a:endParaRPr>
          </a:p>
        </p:txBody>
      </p:sp>
      <p:sp>
        <p:nvSpPr>
          <p:cNvPr id="4" name="TextBox 3">
            <a:extLst>
              <a:ext uri="{FF2B5EF4-FFF2-40B4-BE49-F238E27FC236}">
                <a16:creationId xmlns:a16="http://schemas.microsoft.com/office/drawing/2014/main" id="{8DCBBC75-8E0C-4F4E-A179-7A5635A37419}"/>
              </a:ext>
            </a:extLst>
          </p:cNvPr>
          <p:cNvSpPr txBox="1"/>
          <p:nvPr/>
        </p:nvSpPr>
        <p:spPr>
          <a:xfrm>
            <a:off x="1141413" y="1858611"/>
            <a:ext cx="8137322" cy="646331"/>
          </a:xfrm>
          <a:prstGeom prst="rect">
            <a:avLst/>
          </a:prstGeom>
          <a:noFill/>
        </p:spPr>
        <p:txBody>
          <a:bodyPr wrap="square" rtlCol="0">
            <a:spAutoFit/>
          </a:bodyPr>
          <a:lstStyle/>
          <a:p>
            <a:r>
              <a:rPr lang="en-US" dirty="0">
                <a:latin typeface="Constantia" panose="02030602050306030303" pitchFamily="18" charset="0"/>
                <a:cs typeface="Aldhabi" panose="01000000000000000000" pitchFamily="2" charset="-78"/>
              </a:rPr>
              <a:t>The project follows all steps of Data Science workflow divided in the following major steps:</a:t>
            </a:r>
          </a:p>
        </p:txBody>
      </p:sp>
      <p:pic>
        <p:nvPicPr>
          <p:cNvPr id="5" name="Picture 4" descr="Timeline&#10;&#10;Description automatically generated">
            <a:extLst>
              <a:ext uri="{FF2B5EF4-FFF2-40B4-BE49-F238E27FC236}">
                <a16:creationId xmlns:a16="http://schemas.microsoft.com/office/drawing/2014/main" id="{541F0260-28CE-4B67-AB92-2BB1B3C7F76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4706" y="4353059"/>
            <a:ext cx="5486400" cy="1592580"/>
          </a:xfrm>
          <a:prstGeom prst="rect">
            <a:avLst/>
          </a:prstGeom>
          <a:noFill/>
          <a:ln>
            <a:noFill/>
          </a:ln>
        </p:spPr>
      </p:pic>
    </p:spTree>
    <p:extLst>
      <p:ext uri="{BB962C8B-B14F-4D97-AF65-F5344CB8AC3E}">
        <p14:creationId xmlns:p14="http://schemas.microsoft.com/office/powerpoint/2010/main" val="878327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C2FDC681-8B28-4F1A-A609-3FB7ED4EF2A6}"/>
              </a:ext>
            </a:extLst>
          </p:cNvPr>
          <p:cNvPicPr>
            <a:picLocks noChangeAspect="1"/>
          </p:cNvPicPr>
          <p:nvPr/>
        </p:nvPicPr>
        <p:blipFill rotWithShape="1">
          <a:blip r:embed="rId3"/>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BDA8EC85-B399-470A-93D5-9953287AD468}"/>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
        <p:nvSpPr>
          <p:cNvPr id="3" name="Content Placeholder 2">
            <a:extLst>
              <a:ext uri="{FF2B5EF4-FFF2-40B4-BE49-F238E27FC236}">
                <a16:creationId xmlns:a16="http://schemas.microsoft.com/office/drawing/2014/main" id="{A9E59AA0-11F7-4913-BE85-C00B45FE0A60}"/>
              </a:ext>
            </a:extLst>
          </p:cNvPr>
          <p:cNvSpPr>
            <a:spLocks noGrp="1"/>
          </p:cNvSpPr>
          <p:nvPr>
            <p:ph idx="1"/>
          </p:nvPr>
        </p:nvSpPr>
        <p:spPr>
          <a:xfrm>
            <a:off x="1751012" y="3886200"/>
            <a:ext cx="8676222" cy="795587"/>
          </a:xfrm>
        </p:spPr>
        <p:txBody>
          <a:bodyPr vert="horz" lIns="91440" tIns="45720" rIns="91440" bIns="45720" rtlCol="0" anchor="t">
            <a:normAutofit/>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rPr>
              <a:t>Questions?</a:t>
            </a:r>
          </a:p>
        </p:txBody>
      </p:sp>
    </p:spTree>
    <p:extLst>
      <p:ext uri="{BB962C8B-B14F-4D97-AF65-F5344CB8AC3E}">
        <p14:creationId xmlns:p14="http://schemas.microsoft.com/office/powerpoint/2010/main" val="41629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FEDCB8-BABD-4D82-9252-79383A9344AC}"/>
              </a:ext>
            </a:extLst>
          </p:cNvPr>
          <p:cNvGrpSpPr/>
          <p:nvPr/>
        </p:nvGrpSpPr>
        <p:grpSpPr>
          <a:xfrm>
            <a:off x="117445" y="100668"/>
            <a:ext cx="11965697" cy="508932"/>
            <a:chOff x="117446" y="100668"/>
            <a:chExt cx="6905802" cy="508932"/>
          </a:xfrm>
        </p:grpSpPr>
        <p:sp>
          <p:nvSpPr>
            <p:cNvPr id="8" name="Rectangle 7">
              <a:extLst>
                <a:ext uri="{FF2B5EF4-FFF2-40B4-BE49-F238E27FC236}">
                  <a16:creationId xmlns:a16="http://schemas.microsoft.com/office/drawing/2014/main" id="{A70262C9-022A-4150-A223-A2055515F87F}"/>
                </a:ext>
              </a:extLst>
            </p:cNvPr>
            <p:cNvSpPr/>
            <p:nvPr/>
          </p:nvSpPr>
          <p:spPr>
            <a:xfrm>
              <a:off x="117446"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9" name="Rectangle 8">
              <a:extLst>
                <a:ext uri="{FF2B5EF4-FFF2-40B4-BE49-F238E27FC236}">
                  <a16:creationId xmlns:a16="http://schemas.microsoft.com/office/drawing/2014/main" id="{CFB0FCC1-C4AB-49E7-B4B5-4ACFEF70F8AB}"/>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0" name="Rectangle 9">
              <a:extLst>
                <a:ext uri="{FF2B5EF4-FFF2-40B4-BE49-F238E27FC236}">
                  <a16:creationId xmlns:a16="http://schemas.microsoft.com/office/drawing/2014/main" id="{798EF7BC-3F6B-4AA6-8BB5-8F6420C1338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1" name="Rectangle 10">
              <a:extLst>
                <a:ext uri="{FF2B5EF4-FFF2-40B4-BE49-F238E27FC236}">
                  <a16:creationId xmlns:a16="http://schemas.microsoft.com/office/drawing/2014/main" id="{8D31357D-C7D5-4C17-980B-23A517150A40}"/>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2" name="Rectangle 11">
              <a:extLst>
                <a:ext uri="{FF2B5EF4-FFF2-40B4-BE49-F238E27FC236}">
                  <a16:creationId xmlns:a16="http://schemas.microsoft.com/office/drawing/2014/main" id="{DBB5B382-7E4E-4A74-B2DB-4CB347D80D07}"/>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3" name="Rectangle 12">
              <a:extLst>
                <a:ext uri="{FF2B5EF4-FFF2-40B4-BE49-F238E27FC236}">
                  <a16:creationId xmlns:a16="http://schemas.microsoft.com/office/drawing/2014/main" id="{E6B2443C-94EA-4B01-BBA6-FE5770ABA2F9}"/>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16" name="Title 1">
            <a:extLst>
              <a:ext uri="{FF2B5EF4-FFF2-40B4-BE49-F238E27FC236}">
                <a16:creationId xmlns:a16="http://schemas.microsoft.com/office/drawing/2014/main" id="{A749A839-7BC9-45D8-B067-32FC9B677649}"/>
              </a:ext>
            </a:extLst>
          </p:cNvPr>
          <p:cNvSpPr>
            <a:spLocks noGrp="1"/>
          </p:cNvSpPr>
          <p:nvPr>
            <p:ph type="title"/>
          </p:nvPr>
        </p:nvSpPr>
        <p:spPr>
          <a:xfrm>
            <a:off x="1141413" y="1074485"/>
            <a:ext cx="9905998" cy="873967"/>
          </a:xfrm>
        </p:spPr>
        <p:txBody>
          <a:bodyPr/>
          <a:lstStyle/>
          <a:p>
            <a:r>
              <a:rPr lang="en-US" dirty="0">
                <a:latin typeface="Constantia" panose="02030602050306030303" pitchFamily="18" charset="0"/>
              </a:rPr>
              <a:t>Context</a:t>
            </a:r>
          </a:p>
        </p:txBody>
      </p:sp>
      <p:sp>
        <p:nvSpPr>
          <p:cNvPr id="15" name="Title 1">
            <a:extLst>
              <a:ext uri="{FF2B5EF4-FFF2-40B4-BE49-F238E27FC236}">
                <a16:creationId xmlns:a16="http://schemas.microsoft.com/office/drawing/2014/main" id="{7168D6CD-2F34-4DCB-8902-13A8CE71AD2A}"/>
              </a:ext>
            </a:extLst>
          </p:cNvPr>
          <p:cNvSpPr txBox="1">
            <a:spLocks/>
          </p:cNvSpPr>
          <p:nvPr/>
        </p:nvSpPr>
        <p:spPr>
          <a:xfrm>
            <a:off x="756916" y="1948452"/>
            <a:ext cx="10601777" cy="4594961"/>
          </a:xfrm>
          <a:prstGeom prst="rect">
            <a:avLst/>
          </a:prstGeom>
        </p:spPr>
        <p:txBody>
          <a:bodyPr vert="horz" lIns="91440" tIns="45720" rIns="91440" bIns="45720" rtlCol="0" anchor="ctr">
            <a:normAutofit/>
          </a:bodyPr>
          <a:lstStyle>
            <a:defPPr>
              <a:defRPr lang="en-US"/>
            </a:defPPr>
            <a:lvl1pPr marR="0" defTabSz="914400">
              <a:lnSpc>
                <a:spcPct val="110000"/>
              </a:lnSpc>
              <a:spcBef>
                <a:spcPts val="600"/>
              </a:spcBef>
              <a:spcAft>
                <a:spcPts val="1000"/>
              </a:spcAft>
              <a:buNone/>
              <a:defRPr b="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ffectLst/>
                <a:latin typeface="Constantia" panose="02030602050306030303" pitchFamily="18" charset="0"/>
                <a:ea typeface="Constantia" panose="02030602050306030303" pitchFamily="18" charset="0"/>
                <a:cs typeface="Times New Roman" panose="02020603050405020304" pitchFamily="18" charset="0"/>
              </a:defRPr>
            </a:lvl1pPr>
          </a:lstStyle>
          <a:p>
            <a:r>
              <a:rPr lang="en-US" dirty="0"/>
              <a:t>The Covid-19 pandemic is the major event of the 3rd Millennium that changed lives and businesses.</a:t>
            </a:r>
          </a:p>
          <a:p>
            <a:r>
              <a:rPr lang="en-US" dirty="0"/>
              <a:t>We know that some businesses went bankrupt or had to close their businesses overnight, such as bars, restaurant, hotels, or aviation. Some other flourished, such as online shopping, grocery stores or delivery services.</a:t>
            </a:r>
          </a:p>
          <a:p>
            <a:r>
              <a:rPr lang="en-US" dirty="0"/>
              <a:t>And nowadays more than ever we need data to understand how the pandemic impacted different parts of economy.</a:t>
            </a:r>
          </a:p>
          <a:p>
            <a:r>
              <a:rPr lang="en-US" dirty="0"/>
              <a:t>Our project will be directed on analyzing the spirits sales in Iowa since 2012 to present.</a:t>
            </a:r>
          </a:p>
        </p:txBody>
      </p:sp>
    </p:spTree>
    <p:extLst>
      <p:ext uri="{BB962C8B-B14F-4D97-AF65-F5344CB8AC3E}">
        <p14:creationId xmlns:p14="http://schemas.microsoft.com/office/powerpoint/2010/main" val="277954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23375D-D277-4342-981A-3C7906A5592F}"/>
              </a:ext>
            </a:extLst>
          </p:cNvPr>
          <p:cNvSpPr>
            <a:spLocks noGrp="1"/>
          </p:cNvSpPr>
          <p:nvPr>
            <p:ph type="title"/>
          </p:nvPr>
        </p:nvSpPr>
        <p:spPr>
          <a:xfrm>
            <a:off x="1141413" y="1074485"/>
            <a:ext cx="9905998" cy="873967"/>
          </a:xfrm>
        </p:spPr>
        <p:txBody>
          <a:bodyPr/>
          <a:lstStyle/>
          <a:p>
            <a:r>
              <a:rPr lang="en-US" dirty="0">
                <a:latin typeface="Constantia" panose="02030602050306030303" pitchFamily="18" charset="0"/>
              </a:rPr>
              <a:t>Problem statement</a:t>
            </a:r>
          </a:p>
        </p:txBody>
      </p:sp>
      <p:grpSp>
        <p:nvGrpSpPr>
          <p:cNvPr id="24" name="Group 23">
            <a:extLst>
              <a:ext uri="{FF2B5EF4-FFF2-40B4-BE49-F238E27FC236}">
                <a16:creationId xmlns:a16="http://schemas.microsoft.com/office/drawing/2014/main" id="{993B06AB-2951-4091-999D-051048C408CD}"/>
              </a:ext>
            </a:extLst>
          </p:cNvPr>
          <p:cNvGrpSpPr/>
          <p:nvPr/>
        </p:nvGrpSpPr>
        <p:grpSpPr>
          <a:xfrm>
            <a:off x="117445" y="100668"/>
            <a:ext cx="11965697" cy="508932"/>
            <a:chOff x="117446" y="100668"/>
            <a:chExt cx="6905802" cy="508932"/>
          </a:xfrm>
        </p:grpSpPr>
        <p:sp>
          <p:nvSpPr>
            <p:cNvPr id="25" name="Rectangle 24">
              <a:extLst>
                <a:ext uri="{FF2B5EF4-FFF2-40B4-BE49-F238E27FC236}">
                  <a16:creationId xmlns:a16="http://schemas.microsoft.com/office/drawing/2014/main" id="{7C1A69EC-CE54-402F-84BD-95E05AC1EDA4}"/>
                </a:ext>
              </a:extLst>
            </p:cNvPr>
            <p:cNvSpPr/>
            <p:nvPr/>
          </p:nvSpPr>
          <p:spPr>
            <a:xfrm>
              <a:off x="117446"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6" name="Rectangle 25">
              <a:extLst>
                <a:ext uri="{FF2B5EF4-FFF2-40B4-BE49-F238E27FC236}">
                  <a16:creationId xmlns:a16="http://schemas.microsoft.com/office/drawing/2014/main" id="{9472054F-6C16-43B8-9943-F4BA3531064C}"/>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7" name="Rectangle 26">
              <a:extLst>
                <a:ext uri="{FF2B5EF4-FFF2-40B4-BE49-F238E27FC236}">
                  <a16:creationId xmlns:a16="http://schemas.microsoft.com/office/drawing/2014/main" id="{C6F0AF28-DB0C-49C0-A411-F408800D6471}"/>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8" name="Rectangle 27">
              <a:extLst>
                <a:ext uri="{FF2B5EF4-FFF2-40B4-BE49-F238E27FC236}">
                  <a16:creationId xmlns:a16="http://schemas.microsoft.com/office/drawing/2014/main" id="{3E0C7064-1EB5-4709-9724-F5F10DA5A2E3}"/>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9" name="Rectangle 28">
              <a:extLst>
                <a:ext uri="{FF2B5EF4-FFF2-40B4-BE49-F238E27FC236}">
                  <a16:creationId xmlns:a16="http://schemas.microsoft.com/office/drawing/2014/main" id="{54233CE0-9591-440A-B925-676EEB3720A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30" name="Rectangle 29">
              <a:extLst>
                <a:ext uri="{FF2B5EF4-FFF2-40B4-BE49-F238E27FC236}">
                  <a16:creationId xmlns:a16="http://schemas.microsoft.com/office/drawing/2014/main" id="{2FEDC10B-78C9-4069-B136-A20BB4FB37BF}"/>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10" name="Title 1">
            <a:extLst>
              <a:ext uri="{FF2B5EF4-FFF2-40B4-BE49-F238E27FC236}">
                <a16:creationId xmlns:a16="http://schemas.microsoft.com/office/drawing/2014/main" id="{E07DCBC9-65B0-4881-8A14-6B225D18B8F3}"/>
              </a:ext>
            </a:extLst>
          </p:cNvPr>
          <p:cNvSpPr txBox="1">
            <a:spLocks/>
          </p:cNvSpPr>
          <p:nvPr/>
        </p:nvSpPr>
        <p:spPr>
          <a:xfrm>
            <a:off x="756916" y="1948452"/>
            <a:ext cx="10601777" cy="4594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1800" dirty="0">
                <a:latin typeface="Constantia" panose="02030602050306030303" pitchFamily="18" charset="0"/>
              </a:rPr>
              <a:t>This project looks to resolve some issues that are of high importance for two distinct business entities: Iowa Department of Commerce, Alcoholic Beverages Division and Liquor Store Owners. These are the 3 Business Problems that we identified and that were solved with this project: </a:t>
            </a:r>
          </a:p>
          <a:p>
            <a:r>
              <a:rPr lang="en-US" sz="1800" dirty="0">
                <a:latin typeface="Constantia" panose="02030602050306030303" pitchFamily="18" charset="0"/>
              </a:rPr>
              <a:t>	•	Exploration on what was the impact of Covid-19 on the Alcoholic Beverages Industry.</a:t>
            </a:r>
          </a:p>
          <a:p>
            <a:r>
              <a:rPr lang="en-US" sz="1800" dirty="0">
                <a:latin typeface="Constantia" panose="02030602050306030303" pitchFamily="18" charset="0"/>
              </a:rPr>
              <a:t>	•	Cohort Analysis and Customer Segmentation using RFM(Recency, Frequency and Monetary value) and Unsupervised Learning</a:t>
            </a:r>
          </a:p>
          <a:p>
            <a:r>
              <a:rPr lang="en-US" sz="1800" dirty="0">
                <a:latin typeface="Constantia" panose="02030602050306030303" pitchFamily="18" charset="0"/>
              </a:rPr>
              <a:t>	•	Using time series analysis and predictions to predict profit for next month for Iowa Dept of Commerce from spirits.</a:t>
            </a:r>
          </a:p>
          <a:p>
            <a:endParaRPr lang="en-US" sz="1800" dirty="0">
              <a:latin typeface="Constantia" panose="02030602050306030303" pitchFamily="18" charset="0"/>
            </a:endParaRPr>
          </a:p>
          <a:p>
            <a:r>
              <a:rPr lang="en-US" sz="1800" dirty="0">
                <a:latin typeface="Constantia" panose="02030602050306030303" pitchFamily="18" charset="0"/>
              </a:rPr>
              <a:t>For future work we also identified 2 other Business Problems using the same data:</a:t>
            </a:r>
          </a:p>
          <a:p>
            <a:r>
              <a:rPr lang="en-US" sz="1800" dirty="0">
                <a:latin typeface="Constantia" panose="02030602050306030303" pitchFamily="18" charset="0"/>
              </a:rPr>
              <a:t>	•	Storage capacity management exploratory analysis for Iowa Department of Commerce, Alcoholic Beverages Division.</a:t>
            </a:r>
          </a:p>
          <a:p>
            <a:r>
              <a:rPr lang="en-US" sz="1800" dirty="0">
                <a:latin typeface="Constantia" panose="02030602050306030303" pitchFamily="18" charset="0"/>
              </a:rPr>
              <a:t>	•	Lastly, we want to assist a hypothetical liquor store owner in Iowa in expanding to new locations throughout the state.</a:t>
            </a:r>
          </a:p>
          <a:p>
            <a:endParaRPr lang="en-US" sz="1800" dirty="0">
              <a:latin typeface="Constantia" panose="02030602050306030303" pitchFamily="18" charset="0"/>
            </a:endParaRPr>
          </a:p>
        </p:txBody>
      </p:sp>
    </p:spTree>
    <p:extLst>
      <p:ext uri="{BB962C8B-B14F-4D97-AF65-F5344CB8AC3E}">
        <p14:creationId xmlns:p14="http://schemas.microsoft.com/office/powerpoint/2010/main" val="255149028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Data Collection and Organization</a:t>
            </a:r>
          </a:p>
        </p:txBody>
      </p:sp>
      <p:sp>
        <p:nvSpPr>
          <p:cNvPr id="12" name="TextBox 11">
            <a:extLst>
              <a:ext uri="{FF2B5EF4-FFF2-40B4-BE49-F238E27FC236}">
                <a16:creationId xmlns:a16="http://schemas.microsoft.com/office/drawing/2014/main" id="{3DFB0E2F-7680-4F65-A5B8-C95445D92A96}"/>
              </a:ext>
            </a:extLst>
          </p:cNvPr>
          <p:cNvSpPr txBox="1"/>
          <p:nvPr/>
        </p:nvSpPr>
        <p:spPr>
          <a:xfrm>
            <a:off x="1141412" y="2044222"/>
            <a:ext cx="9167500" cy="4524315"/>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2400" b="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andara" panose="020E0502030303020204" pitchFamily="34" charset="0"/>
                <a:ea typeface="+mj-ea"/>
                <a:cs typeface="+mj-cs"/>
              </a:defRPr>
            </a:lvl1pPr>
          </a:lstStyle>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The main dataset used is the Iowa Liquor Sales database from Data.Iowa.gov.</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It contains more than 24 million records of spirits purchase of Class “E” liquor licenses by product and date of purchase from January 1, 2012, to current, data provided and updated monthly by Iowa Department of Commerce, Alcoholic Beverages Division, each record with 24 descriptive columns as described in the figure below.</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The data contains labels such as Invoice number, Store, Address, Zip Code, Geographical Location, beverage category, vendor name, Item Description, State Bottle Cost, State Bottle Retail, Bottles Sold and Sale. </a:t>
            </a:r>
          </a:p>
          <a:p>
            <a:pPr marL="0" marR="0">
              <a:lnSpc>
                <a:spcPct val="110000"/>
              </a:lnSpc>
              <a:spcBef>
                <a:spcPts val="60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The fact that the data is exhaustive for all the sales of this kind in the state of Iowa was a great statistical feature of our data because we were working with the whole population of sales of this category of alcoholic beverages and not with just a sample, which allowed us to create powerful business insights with great confidence levels. </a:t>
            </a:r>
          </a:p>
        </p:txBody>
      </p:sp>
      <p:grpSp>
        <p:nvGrpSpPr>
          <p:cNvPr id="15" name="Group 14">
            <a:extLst>
              <a:ext uri="{FF2B5EF4-FFF2-40B4-BE49-F238E27FC236}">
                <a16:creationId xmlns:a16="http://schemas.microsoft.com/office/drawing/2014/main" id="{FA1509EA-A56E-415C-A389-007D4A4DF78D}"/>
              </a:ext>
            </a:extLst>
          </p:cNvPr>
          <p:cNvGrpSpPr/>
          <p:nvPr/>
        </p:nvGrpSpPr>
        <p:grpSpPr>
          <a:xfrm>
            <a:off x="117445" y="100668"/>
            <a:ext cx="11965697" cy="508932"/>
            <a:chOff x="117446" y="100668"/>
            <a:chExt cx="6905802" cy="508932"/>
          </a:xfrm>
        </p:grpSpPr>
        <p:sp>
          <p:nvSpPr>
            <p:cNvPr id="16" name="Rectangle 15">
              <a:extLst>
                <a:ext uri="{FF2B5EF4-FFF2-40B4-BE49-F238E27FC236}">
                  <a16:creationId xmlns:a16="http://schemas.microsoft.com/office/drawing/2014/main" id="{4CB65AEE-0087-4BFC-851E-3D351F03EE86}"/>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7" name="Rectangle 16">
              <a:extLst>
                <a:ext uri="{FF2B5EF4-FFF2-40B4-BE49-F238E27FC236}">
                  <a16:creationId xmlns:a16="http://schemas.microsoft.com/office/drawing/2014/main" id="{B23345D3-0AB5-4E67-9A2E-C044014D687D}"/>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8" name="Rectangle 17">
              <a:extLst>
                <a:ext uri="{FF2B5EF4-FFF2-40B4-BE49-F238E27FC236}">
                  <a16:creationId xmlns:a16="http://schemas.microsoft.com/office/drawing/2014/main" id="{8626B883-102F-482E-8D48-79F2AAF598C6}"/>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9" name="Rectangle 18">
              <a:extLst>
                <a:ext uri="{FF2B5EF4-FFF2-40B4-BE49-F238E27FC236}">
                  <a16:creationId xmlns:a16="http://schemas.microsoft.com/office/drawing/2014/main" id="{516F1F60-8EB5-4D58-AF26-DE1FFE94E874}"/>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0" name="Rectangle 19">
              <a:extLst>
                <a:ext uri="{FF2B5EF4-FFF2-40B4-BE49-F238E27FC236}">
                  <a16:creationId xmlns:a16="http://schemas.microsoft.com/office/drawing/2014/main" id="{118C69B1-0F65-441B-B9FC-BB3D5F9F1806}"/>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1" name="Rectangle 20">
              <a:extLst>
                <a:ext uri="{FF2B5EF4-FFF2-40B4-BE49-F238E27FC236}">
                  <a16:creationId xmlns:a16="http://schemas.microsoft.com/office/drawing/2014/main" id="{CA08F0EC-1A2E-4AB0-8EFE-CC31580E5A81}"/>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38198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onstantia" panose="02030602050306030303" pitchFamily="18" charset="0"/>
              </a:rPr>
              <a:t>Features exploration</a:t>
            </a:r>
          </a:p>
        </p:txBody>
      </p:sp>
      <p:sp>
        <p:nvSpPr>
          <p:cNvPr id="13" name="TextBox 12">
            <a:extLst>
              <a:ext uri="{FF2B5EF4-FFF2-40B4-BE49-F238E27FC236}">
                <a16:creationId xmlns:a16="http://schemas.microsoft.com/office/drawing/2014/main" id="{735888BC-D94B-4791-8CCE-C02C0F8D0FB2}"/>
              </a:ext>
            </a:extLst>
          </p:cNvPr>
          <p:cNvSpPr txBox="1"/>
          <p:nvPr/>
        </p:nvSpPr>
        <p:spPr>
          <a:xfrm>
            <a:off x="1004560" y="1794948"/>
            <a:ext cx="8405259" cy="5445593"/>
          </a:xfrm>
          <a:prstGeom prst="rect">
            <a:avLst/>
          </a:prstGeom>
          <a:noFill/>
        </p:spPr>
        <p:txBody>
          <a:bodyPr wrap="square" rtlCol="0">
            <a:spAutoFit/>
          </a:bodyPr>
          <a:lstStyle/>
          <a:p>
            <a:pPr defTabSz="914400">
              <a:lnSpc>
                <a:spcPct val="110000"/>
              </a:lnSpc>
              <a:spcBef>
                <a:spcPts val="600"/>
              </a:spcBef>
              <a:spcAft>
                <a:spcPts val="1000"/>
              </a:spcAft>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To clean data, we need to explore data. </a:t>
            </a:r>
          </a:p>
          <a:p>
            <a:pPr defTabSz="914400">
              <a:lnSpc>
                <a:spcPct val="110000"/>
              </a:lnSpc>
              <a:spcBef>
                <a:spcPts val="600"/>
              </a:spcBef>
              <a:spcAft>
                <a:spcPts val="1000"/>
              </a:spcAft>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First, we used the describe method to explore both numerical and categorical data. This allowed us to see the range of values, the count of values, as well as the count of distinct values for categorical features.</a:t>
            </a:r>
          </a:p>
          <a:p>
            <a:pPr defTabSz="914400">
              <a:lnSpc>
                <a:spcPct val="110000"/>
              </a:lnSpc>
              <a:spcBef>
                <a:spcPts val="600"/>
              </a:spcBef>
              <a:spcAft>
                <a:spcPts val="1000"/>
              </a:spcAft>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To ensure data quality we had to make sure the features were matching. We had 3 features for which we also had numbers:</a:t>
            </a:r>
          </a:p>
          <a:p>
            <a:pPr marL="285750" indent="-285750" defTabSz="914400">
              <a:buFont typeface="Arial" panose="020B0604020202020204" pitchFamily="34" charset="0"/>
              <a:buChar char="•"/>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Store Name &amp; Store Number</a:t>
            </a:r>
          </a:p>
          <a:p>
            <a:pPr marL="285750" indent="-285750" defTabSz="914400">
              <a:buFont typeface="Arial" panose="020B0604020202020204" pitchFamily="34" charset="0"/>
              <a:buChar char="•"/>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County Name &amp; County Number</a:t>
            </a:r>
          </a:p>
          <a:p>
            <a:pPr marL="285750" indent="-285750" defTabSz="914400">
              <a:buFont typeface="Arial" panose="020B0604020202020204" pitchFamily="34" charset="0"/>
              <a:buChar char="•"/>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Category &amp; Category number</a:t>
            </a:r>
          </a:p>
          <a:p>
            <a:pPr marL="285750" indent="-285750" defTabSz="914400">
              <a:buFont typeface="Arial" panose="020B0604020202020204" pitchFamily="34" charset="0"/>
              <a:buChar char="•"/>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Vendor Name &amp; Vendor number</a:t>
            </a:r>
          </a:p>
          <a:p>
            <a:pPr marL="285750" indent="-285750" defTabSz="914400">
              <a:buFont typeface="Arial" panose="020B0604020202020204" pitchFamily="34" charset="0"/>
              <a:buChar char="•"/>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Item description &amp; Item number</a:t>
            </a:r>
          </a:p>
          <a:p>
            <a:pPr defTabSz="914400">
              <a:lnSpc>
                <a:spcPct val="110000"/>
              </a:lnSpc>
              <a:spcBef>
                <a:spcPts val="600"/>
              </a:spcBef>
              <a:spcAft>
                <a:spcPts val="1000"/>
              </a:spcAft>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Form all these we had to make sure the pairings were unique.</a:t>
            </a:r>
          </a:p>
          <a:p>
            <a:pPr defTabSz="914400">
              <a:lnSpc>
                <a:spcPct val="110000"/>
              </a:lnSpc>
              <a:spcBef>
                <a:spcPts val="600"/>
              </a:spcBef>
              <a:spcAft>
                <a:spcPts val="1000"/>
              </a:spcAft>
            </a:pP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nstantia" panose="02030602050306030303" pitchFamily="18" charset="0"/>
                <a:cs typeface="Times New Roman" panose="02020603050405020304" pitchFamily="18" charset="0"/>
              </a:rPr>
              <a:t>Then we continued and explored the outliers of our data, with no significant findings</a:t>
            </a:r>
          </a:p>
          <a:p>
            <a:endParaRPr lang="en-US" dirty="0">
              <a:latin typeface="Constantia" panose="02030602050306030303" pitchFamily="18" charset="0"/>
            </a:endParaRPr>
          </a:p>
        </p:txBody>
      </p:sp>
      <p:grpSp>
        <p:nvGrpSpPr>
          <p:cNvPr id="14" name="Group 13">
            <a:extLst>
              <a:ext uri="{FF2B5EF4-FFF2-40B4-BE49-F238E27FC236}">
                <a16:creationId xmlns:a16="http://schemas.microsoft.com/office/drawing/2014/main" id="{F7D84E00-293B-4A7F-B0B0-F0F19D3B4BFD}"/>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78263033-31D5-44BD-B46C-138976A00AB8}"/>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4C16DDE0-ED74-43AE-89DB-EF9E40D93E5C}"/>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88FB33A9-6DF4-4830-AAB7-27ED02E42BD3}"/>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5B7C83CF-7D7E-4582-B4B5-5D9A579255EE}"/>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323EB5B3-F5D5-44E6-91C0-14E2E4B1D416}"/>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4846CAD-B6E3-4771-B31E-5D6C1C1CA963}"/>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152168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1141413" y="1074485"/>
            <a:ext cx="9905998" cy="873967"/>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 </a:t>
            </a:r>
            <a:r>
              <a:rPr lang="en-US" sz="3000" dirty="0">
                <a:latin typeface="Constantia" panose="02030602050306030303" pitchFamily="18" charset="0"/>
              </a:rPr>
              <a:t>PREPARING OUR DATA INTO BUSINESS RELEVANT SUBSETS AND SAVING DATA</a:t>
            </a:r>
            <a:endParaRPr lang="en-US" dirty="0">
              <a:latin typeface="Constantia" panose="02030602050306030303" pitchFamily="18" charset="0"/>
            </a:endParaRPr>
          </a:p>
        </p:txBody>
      </p:sp>
      <p:sp>
        <p:nvSpPr>
          <p:cNvPr id="12" name="TextBox 11">
            <a:extLst>
              <a:ext uri="{FF2B5EF4-FFF2-40B4-BE49-F238E27FC236}">
                <a16:creationId xmlns:a16="http://schemas.microsoft.com/office/drawing/2014/main" id="{3DFB0E2F-7680-4F65-A5B8-C95445D92A96}"/>
              </a:ext>
            </a:extLst>
          </p:cNvPr>
          <p:cNvSpPr txBox="1"/>
          <p:nvPr/>
        </p:nvSpPr>
        <p:spPr>
          <a:xfrm>
            <a:off x="1141412" y="2413336"/>
            <a:ext cx="10099835" cy="4631140"/>
          </a:xfrm>
          <a:prstGeom prst="rect">
            <a:avLst/>
          </a:prstGeom>
          <a:noFill/>
        </p:spPr>
        <p:txBody>
          <a:bodyPr wrap="square" rtlCol="0">
            <a:spAutoFit/>
          </a:bodyPr>
          <a:lstStyle/>
          <a:p>
            <a:pPr marL="0" marR="0">
              <a:lnSpc>
                <a:spcPct val="110000"/>
              </a:lnSpc>
              <a:spcBef>
                <a:spcPts val="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For each identified problem we selected the relevant features and for some we performed </a:t>
            </a:r>
            <a:r>
              <a:rPr lang="en-US" sz="1800" dirty="0" err="1">
                <a:effectLst/>
                <a:latin typeface="Constantia" panose="02030602050306030303" pitchFamily="18" charset="0"/>
                <a:ea typeface="Constantia" panose="02030602050306030303" pitchFamily="18" charset="0"/>
                <a:cs typeface="Times New Roman" panose="02020603050405020304" pitchFamily="18" charset="0"/>
              </a:rPr>
              <a:t>groupby</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 methods. We identified 3 problems to be approached with our project and 2 Business problems for Future work. These are those tackled in this project:</a:t>
            </a:r>
          </a:p>
          <a:p>
            <a:pPr>
              <a:lnSpc>
                <a:spcPct val="110000"/>
              </a:lnSpc>
              <a:spcAft>
                <a:spcPts val="1000"/>
              </a:spcAft>
            </a:pPr>
            <a:r>
              <a:rPr lang="en-US" sz="1800" b="1" dirty="0">
                <a:effectLst/>
                <a:latin typeface="Constantia" panose="02030602050306030303" pitchFamily="18" charset="0"/>
                <a:ea typeface="Constantia" panose="02030602050306030303" pitchFamily="18" charset="0"/>
                <a:cs typeface="Times New Roman" panose="02020603050405020304" pitchFamily="18" charset="0"/>
              </a:rPr>
              <a:t>Problem 1.</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 Exploration on what was the impact of Covid-19 on the Alcoholic Beverages Industry</a:t>
            </a:r>
          </a:p>
          <a:p>
            <a:pPr>
              <a:lnSpc>
                <a:spcPct val="110000"/>
              </a:lnSpc>
              <a:spcAft>
                <a:spcPts val="1000"/>
              </a:spcAft>
            </a:pPr>
            <a:r>
              <a:rPr lang="en-US" sz="1800" b="1" dirty="0">
                <a:effectLst/>
                <a:latin typeface="Constantia" panose="02030602050306030303" pitchFamily="18" charset="0"/>
                <a:ea typeface="Constantia" panose="02030602050306030303" pitchFamily="18" charset="0"/>
                <a:cs typeface="Times New Roman" panose="02020603050405020304" pitchFamily="18" charset="0"/>
              </a:rPr>
              <a:t>Problem 2.</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 Cohort Analysis and Customer Segmentation using RFM(Recency, Frequency and Monetary value)</a:t>
            </a:r>
          </a:p>
          <a:p>
            <a:pPr>
              <a:lnSpc>
                <a:spcPct val="110000"/>
              </a:lnSpc>
              <a:spcAft>
                <a:spcPts val="1000"/>
              </a:spcAft>
            </a:pPr>
            <a:r>
              <a:rPr lang="en-US" sz="1800" b="1" dirty="0">
                <a:effectLst/>
                <a:latin typeface="Constantia" panose="02030602050306030303" pitchFamily="18" charset="0"/>
                <a:ea typeface="Constantia" panose="02030602050306030303" pitchFamily="18" charset="0"/>
                <a:cs typeface="Times New Roman" panose="02020603050405020304" pitchFamily="18" charset="0"/>
              </a:rPr>
              <a:t>Problem 3. </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Using Time-Series to predict Profit for next month</a:t>
            </a:r>
          </a:p>
          <a:p>
            <a:pPr marL="0" marR="0">
              <a:lnSpc>
                <a:spcPct val="110000"/>
              </a:lnSpc>
              <a:spcBef>
                <a:spcPts val="0"/>
              </a:spcBef>
              <a:spcAft>
                <a:spcPts val="1000"/>
              </a:spcAft>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And these are for future work:</a:t>
            </a:r>
          </a:p>
          <a:p>
            <a:pPr>
              <a:lnSpc>
                <a:spcPct val="110000"/>
              </a:lnSpc>
              <a:spcAft>
                <a:spcPts val="1000"/>
              </a:spcAft>
            </a:pPr>
            <a:r>
              <a:rPr lang="en-US" sz="1800" b="1" dirty="0">
                <a:effectLst/>
                <a:latin typeface="Constantia" panose="02030602050306030303" pitchFamily="18" charset="0"/>
                <a:ea typeface="Constantia" panose="02030602050306030303" pitchFamily="18" charset="0"/>
                <a:cs typeface="Times New Roman" panose="02020603050405020304" pitchFamily="18" charset="0"/>
              </a:rPr>
              <a:t>Problem 4.</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 Storage Capacity EDA</a:t>
            </a:r>
          </a:p>
          <a:p>
            <a:pPr>
              <a:lnSpc>
                <a:spcPct val="110000"/>
              </a:lnSpc>
              <a:spcAft>
                <a:spcPts val="1000"/>
              </a:spcAft>
            </a:pPr>
            <a:r>
              <a:rPr lang="en-US" sz="1800" b="1" dirty="0">
                <a:effectLst/>
                <a:latin typeface="Constantia" panose="02030602050306030303" pitchFamily="18" charset="0"/>
                <a:ea typeface="Constantia" panose="02030602050306030303" pitchFamily="18" charset="0"/>
                <a:cs typeface="Times New Roman" panose="02020603050405020304" pitchFamily="18" charset="0"/>
              </a:rPr>
              <a:t>Problem 5.</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Assisting a hypothetical liquor store owner in Iowa in expanding to new locations throughout the state</a:t>
            </a:r>
          </a:p>
          <a:p>
            <a:pPr marL="0" marR="0">
              <a:lnSpc>
                <a:spcPct val="110000"/>
              </a:lnSpc>
              <a:spcBef>
                <a:spcPts val="0"/>
              </a:spcBef>
              <a:spcAft>
                <a:spcPts val="1000"/>
              </a:spcAft>
            </a:pPr>
            <a:endParaRPr lang="en-US" sz="1800" dirty="0">
              <a:effectLst/>
              <a:latin typeface="Constantia" panose="02030602050306030303" pitchFamily="18" charset="0"/>
              <a:ea typeface="Constantia" panose="02030602050306030303"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CAFEAD3B-4D80-4982-96EE-3688F26A8297}"/>
              </a:ext>
            </a:extLst>
          </p:cNvPr>
          <p:cNvGrpSpPr/>
          <p:nvPr/>
        </p:nvGrpSpPr>
        <p:grpSpPr>
          <a:xfrm>
            <a:off x="117445" y="100668"/>
            <a:ext cx="11965697" cy="508932"/>
            <a:chOff x="117446" y="100668"/>
            <a:chExt cx="6905802" cy="508932"/>
          </a:xfrm>
        </p:grpSpPr>
        <p:sp>
          <p:nvSpPr>
            <p:cNvPr id="16" name="Rectangle 15">
              <a:extLst>
                <a:ext uri="{FF2B5EF4-FFF2-40B4-BE49-F238E27FC236}">
                  <a16:creationId xmlns:a16="http://schemas.microsoft.com/office/drawing/2014/main" id="{85147866-18B3-4D88-84F8-6E61875D5EBF}"/>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7" name="Rectangle 16">
              <a:extLst>
                <a:ext uri="{FF2B5EF4-FFF2-40B4-BE49-F238E27FC236}">
                  <a16:creationId xmlns:a16="http://schemas.microsoft.com/office/drawing/2014/main" id="{4802EE89-C8CC-4CD5-A9B6-C6EE32B49D56}"/>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8" name="Rectangle 17">
              <a:extLst>
                <a:ext uri="{FF2B5EF4-FFF2-40B4-BE49-F238E27FC236}">
                  <a16:creationId xmlns:a16="http://schemas.microsoft.com/office/drawing/2014/main" id="{308C2830-EEB4-45E2-BC96-463C844080C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9" name="Rectangle 18">
              <a:extLst>
                <a:ext uri="{FF2B5EF4-FFF2-40B4-BE49-F238E27FC236}">
                  <a16:creationId xmlns:a16="http://schemas.microsoft.com/office/drawing/2014/main" id="{02E1A7C6-D3BE-401F-AE36-51693710BF3C}"/>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0" name="Rectangle 19">
              <a:extLst>
                <a:ext uri="{FF2B5EF4-FFF2-40B4-BE49-F238E27FC236}">
                  <a16:creationId xmlns:a16="http://schemas.microsoft.com/office/drawing/2014/main" id="{303CAC02-3A3A-4940-9029-61C8CE4E1EFB}"/>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1" name="Rectangle 20">
              <a:extLst>
                <a:ext uri="{FF2B5EF4-FFF2-40B4-BE49-F238E27FC236}">
                  <a16:creationId xmlns:a16="http://schemas.microsoft.com/office/drawing/2014/main" id="{AA93F3D7-0DAD-427C-8752-A5C69C90BBE0}"/>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Tree>
    <p:extLst>
      <p:ext uri="{BB962C8B-B14F-4D97-AF65-F5344CB8AC3E}">
        <p14:creationId xmlns:p14="http://schemas.microsoft.com/office/powerpoint/2010/main" val="369794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E66E68E-0C5D-46BF-9F47-06EC71E99C93}"/>
              </a:ext>
            </a:extLst>
          </p:cNvPr>
          <p:cNvSpPr txBox="1">
            <a:spLocks/>
          </p:cNvSpPr>
          <p:nvPr/>
        </p:nvSpPr>
        <p:spPr>
          <a:xfrm>
            <a:off x="1141413" y="1074485"/>
            <a:ext cx="7851603" cy="87718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effectLst/>
                <a:latin typeface="Constantia" panose="02030602050306030303" pitchFamily="18" charset="0"/>
                <a:ea typeface="Constantia" panose="02030602050306030303" pitchFamily="18" charset="0"/>
                <a:cs typeface="Times New Roman" panose="02020603050405020304" pitchFamily="18" charset="0"/>
              </a:rPr>
              <a:t>Univariate, bivariate and multivariate analysis</a:t>
            </a:r>
            <a:endParaRPr lang="en-US" sz="4000" dirty="0">
              <a:latin typeface="Candara" panose="020E0502030303020204" pitchFamily="34" charset="0"/>
            </a:endParaRPr>
          </a:p>
        </p:txBody>
      </p:sp>
      <p:sp>
        <p:nvSpPr>
          <p:cNvPr id="13" name="TextBox 12">
            <a:extLst>
              <a:ext uri="{FF2B5EF4-FFF2-40B4-BE49-F238E27FC236}">
                <a16:creationId xmlns:a16="http://schemas.microsoft.com/office/drawing/2014/main" id="{54CC7452-8A32-43F7-BB3F-B9FCEE5B417C}"/>
              </a:ext>
            </a:extLst>
          </p:cNvPr>
          <p:cNvSpPr txBox="1"/>
          <p:nvPr/>
        </p:nvSpPr>
        <p:spPr>
          <a:xfrm>
            <a:off x="1007951" y="1951672"/>
            <a:ext cx="7632709" cy="1200329"/>
          </a:xfrm>
          <a:prstGeom prst="rect">
            <a:avLst/>
          </a:prstGeom>
          <a:noFill/>
        </p:spPr>
        <p:txBody>
          <a:bodyPr wrap="square" rtlCol="0">
            <a:spAutoFit/>
          </a:bodyPr>
          <a:lstStyle/>
          <a:p>
            <a:endParaRPr lang="en-US" sz="1800" dirty="0">
              <a:effectLst/>
              <a:latin typeface="Constantia" panose="02030602050306030303" pitchFamily="18" charset="0"/>
              <a:ea typeface="Constantia" panose="02030602050306030303" pitchFamily="18" charset="0"/>
              <a:cs typeface="Times New Roman" panose="02020603050405020304" pitchFamily="18" charset="0"/>
            </a:endParaRPr>
          </a:p>
          <a:p>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a:t>
            </a:r>
            <a:r>
              <a:rPr lang="en-US" dirty="0">
                <a:latin typeface="Constantia" panose="02030602050306030303" pitchFamily="18" charset="0"/>
                <a:ea typeface="Constantia" panose="02030602050306030303" pitchFamily="18" charset="0"/>
                <a:cs typeface="Times New Roman" panose="02020603050405020304" pitchFamily="18" charset="0"/>
              </a:rPr>
              <a:t>also </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wanted to explore if the wealthier counties are buying more or if they are buying the more expensive drinks.</a:t>
            </a:r>
          </a:p>
          <a:p>
            <a:endParaRPr lang="en-US" dirty="0">
              <a:latin typeface="Candara" panose="020E0502030303020204" pitchFamily="34" charset="0"/>
            </a:endParaRPr>
          </a:p>
        </p:txBody>
      </p:sp>
      <p:grpSp>
        <p:nvGrpSpPr>
          <p:cNvPr id="16" name="Group 15">
            <a:extLst>
              <a:ext uri="{FF2B5EF4-FFF2-40B4-BE49-F238E27FC236}">
                <a16:creationId xmlns:a16="http://schemas.microsoft.com/office/drawing/2014/main" id="{55687052-4F0B-4BF7-AC17-0B14D7128155}"/>
              </a:ext>
            </a:extLst>
          </p:cNvPr>
          <p:cNvGrpSpPr/>
          <p:nvPr/>
        </p:nvGrpSpPr>
        <p:grpSpPr>
          <a:xfrm>
            <a:off x="117445" y="100668"/>
            <a:ext cx="11965697" cy="508932"/>
            <a:chOff x="117446" y="100668"/>
            <a:chExt cx="6905802" cy="508932"/>
          </a:xfrm>
        </p:grpSpPr>
        <p:sp>
          <p:nvSpPr>
            <p:cNvPr id="17" name="Rectangle 16">
              <a:extLst>
                <a:ext uri="{FF2B5EF4-FFF2-40B4-BE49-F238E27FC236}">
                  <a16:creationId xmlns:a16="http://schemas.microsoft.com/office/drawing/2014/main" id="{0871C20D-AA3C-445A-AE42-B8EB12A059D9}"/>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8" name="Rectangle 17">
              <a:extLst>
                <a:ext uri="{FF2B5EF4-FFF2-40B4-BE49-F238E27FC236}">
                  <a16:creationId xmlns:a16="http://schemas.microsoft.com/office/drawing/2014/main" id="{44843504-CDC2-4F6B-AA27-56143EBCC10D}"/>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9" name="Rectangle 18">
              <a:extLst>
                <a:ext uri="{FF2B5EF4-FFF2-40B4-BE49-F238E27FC236}">
                  <a16:creationId xmlns:a16="http://schemas.microsoft.com/office/drawing/2014/main" id="{02BA8C37-A38A-474B-B85A-4E32D8EFAD2D}"/>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0" name="Rectangle 19">
              <a:extLst>
                <a:ext uri="{FF2B5EF4-FFF2-40B4-BE49-F238E27FC236}">
                  <a16:creationId xmlns:a16="http://schemas.microsoft.com/office/drawing/2014/main" id="{92A29DCE-D4AE-40C1-8E93-492345FAF7C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1" name="Rectangle 20">
              <a:extLst>
                <a:ext uri="{FF2B5EF4-FFF2-40B4-BE49-F238E27FC236}">
                  <a16:creationId xmlns:a16="http://schemas.microsoft.com/office/drawing/2014/main" id="{5EF1CAAB-5397-4BE0-9B29-90437F2A0464}"/>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2" name="Rectangle 21">
              <a:extLst>
                <a:ext uri="{FF2B5EF4-FFF2-40B4-BE49-F238E27FC236}">
                  <a16:creationId xmlns:a16="http://schemas.microsoft.com/office/drawing/2014/main" id="{11B519F7-810B-4075-ACE2-40CCF6B3CA8D}"/>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3" name="Picture 22" descr="Chart, line chart&#10;&#10;Description automatically generated">
            <a:extLst>
              <a:ext uri="{FF2B5EF4-FFF2-40B4-BE49-F238E27FC236}">
                <a16:creationId xmlns:a16="http://schemas.microsoft.com/office/drawing/2014/main" id="{CB47A3E1-49BD-4A7D-95F9-574CE12C5B00}"/>
              </a:ext>
            </a:extLst>
          </p:cNvPr>
          <p:cNvPicPr/>
          <p:nvPr/>
        </p:nvPicPr>
        <p:blipFill>
          <a:blip r:embed="rId2">
            <a:extLst>
              <a:ext uri="{28A0092B-C50C-407E-A947-70E740481C1C}">
                <a14:useLocalDpi xmlns:a14="http://schemas.microsoft.com/office/drawing/2010/main" val="0"/>
              </a:ext>
            </a:extLst>
          </a:blip>
          <a:stretch>
            <a:fillRect/>
          </a:stretch>
        </p:blipFill>
        <p:spPr>
          <a:xfrm>
            <a:off x="8993016" y="1008885"/>
            <a:ext cx="3076575" cy="3076575"/>
          </a:xfrm>
          <a:prstGeom prst="rect">
            <a:avLst/>
          </a:prstGeom>
        </p:spPr>
      </p:pic>
      <p:pic>
        <p:nvPicPr>
          <p:cNvPr id="24" name="Picture 23" descr="Chart, scatter chart&#10;&#10;Description automatically generated">
            <a:extLst>
              <a:ext uri="{FF2B5EF4-FFF2-40B4-BE49-F238E27FC236}">
                <a16:creationId xmlns:a16="http://schemas.microsoft.com/office/drawing/2014/main" id="{209881BA-F698-49D3-BEF6-9E226E995D6A}"/>
              </a:ext>
            </a:extLst>
          </p:cNvPr>
          <p:cNvPicPr/>
          <p:nvPr/>
        </p:nvPicPr>
        <p:blipFill>
          <a:blip r:embed="rId3">
            <a:extLst>
              <a:ext uri="{28A0092B-C50C-407E-A947-70E740481C1C}">
                <a14:useLocalDpi xmlns:a14="http://schemas.microsoft.com/office/drawing/2010/main" val="0"/>
              </a:ext>
            </a:extLst>
          </a:blip>
          <a:stretch>
            <a:fillRect/>
          </a:stretch>
        </p:blipFill>
        <p:spPr>
          <a:xfrm>
            <a:off x="95322" y="4157641"/>
            <a:ext cx="2879196" cy="2610327"/>
          </a:xfrm>
          <a:prstGeom prst="rect">
            <a:avLst/>
          </a:prstGeom>
        </p:spPr>
      </p:pic>
      <p:pic>
        <p:nvPicPr>
          <p:cNvPr id="25" name="Picture 24" descr="Chart, scatter chart&#10;&#10;Description automatically generated">
            <a:extLst>
              <a:ext uri="{FF2B5EF4-FFF2-40B4-BE49-F238E27FC236}">
                <a16:creationId xmlns:a16="http://schemas.microsoft.com/office/drawing/2014/main" id="{1119BCBE-CD9B-484D-B3B2-9C19F1C98A57}"/>
              </a:ext>
            </a:extLst>
          </p:cNvPr>
          <p:cNvPicPr/>
          <p:nvPr/>
        </p:nvPicPr>
        <p:blipFill>
          <a:blip r:embed="rId4">
            <a:extLst>
              <a:ext uri="{28A0092B-C50C-407E-A947-70E740481C1C}">
                <a14:useLocalDpi xmlns:a14="http://schemas.microsoft.com/office/drawing/2010/main" val="0"/>
              </a:ext>
            </a:extLst>
          </a:blip>
          <a:stretch>
            <a:fillRect/>
          </a:stretch>
        </p:blipFill>
        <p:spPr>
          <a:xfrm>
            <a:off x="3042853" y="4157641"/>
            <a:ext cx="2765289" cy="2610326"/>
          </a:xfrm>
          <a:prstGeom prst="rect">
            <a:avLst/>
          </a:prstGeom>
        </p:spPr>
      </p:pic>
      <p:pic>
        <p:nvPicPr>
          <p:cNvPr id="26" name="Picture 25" descr="Chart, bar chart&#10;&#10;Description automatically generated">
            <a:extLst>
              <a:ext uri="{FF2B5EF4-FFF2-40B4-BE49-F238E27FC236}">
                <a16:creationId xmlns:a16="http://schemas.microsoft.com/office/drawing/2014/main" id="{3BEAE67F-719D-4480-AEC1-C57099190AE4}"/>
              </a:ext>
            </a:extLst>
          </p:cNvPr>
          <p:cNvPicPr/>
          <p:nvPr/>
        </p:nvPicPr>
        <p:blipFill>
          <a:blip r:embed="rId5">
            <a:extLst>
              <a:ext uri="{28A0092B-C50C-407E-A947-70E740481C1C}">
                <a14:useLocalDpi xmlns:a14="http://schemas.microsoft.com/office/drawing/2010/main" val="0"/>
              </a:ext>
            </a:extLst>
          </a:blip>
          <a:stretch>
            <a:fillRect/>
          </a:stretch>
        </p:blipFill>
        <p:spPr>
          <a:xfrm>
            <a:off x="5968262" y="4173357"/>
            <a:ext cx="6114880" cy="2594610"/>
          </a:xfrm>
          <a:prstGeom prst="rect">
            <a:avLst/>
          </a:prstGeom>
        </p:spPr>
      </p:pic>
    </p:spTree>
    <p:extLst>
      <p:ext uri="{BB962C8B-B14F-4D97-AF65-F5344CB8AC3E}">
        <p14:creationId xmlns:p14="http://schemas.microsoft.com/office/powerpoint/2010/main" val="2311857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64BB187-FA4F-4D02-AD50-58095DF5C6CC}"/>
              </a:ext>
            </a:extLst>
          </p:cNvPr>
          <p:cNvGrpSpPr/>
          <p:nvPr/>
        </p:nvGrpSpPr>
        <p:grpSpPr>
          <a:xfrm>
            <a:off x="117445" y="100668"/>
            <a:ext cx="11965697" cy="508932"/>
            <a:chOff x="117446" y="100668"/>
            <a:chExt cx="6905802" cy="508932"/>
          </a:xfrm>
        </p:grpSpPr>
        <p:sp>
          <p:nvSpPr>
            <p:cNvPr id="23" name="Rectangle 22">
              <a:extLst>
                <a:ext uri="{FF2B5EF4-FFF2-40B4-BE49-F238E27FC236}">
                  <a16:creationId xmlns:a16="http://schemas.microsoft.com/office/drawing/2014/main" id="{BCCC8E33-D202-4FF8-8D4A-C198FB13E98E}"/>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24" name="Rectangle 23">
              <a:extLst>
                <a:ext uri="{FF2B5EF4-FFF2-40B4-BE49-F238E27FC236}">
                  <a16:creationId xmlns:a16="http://schemas.microsoft.com/office/drawing/2014/main" id="{270178C1-DF32-4806-9DC9-3839ECA1A7A4}"/>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25" name="Rectangle 24">
              <a:extLst>
                <a:ext uri="{FF2B5EF4-FFF2-40B4-BE49-F238E27FC236}">
                  <a16:creationId xmlns:a16="http://schemas.microsoft.com/office/drawing/2014/main" id="{F38623EA-FB20-4F4E-8058-9F2632383ABE}"/>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6" name="Rectangle 25">
              <a:extLst>
                <a:ext uri="{FF2B5EF4-FFF2-40B4-BE49-F238E27FC236}">
                  <a16:creationId xmlns:a16="http://schemas.microsoft.com/office/drawing/2014/main" id="{B60BF3E4-098F-4B56-981E-BF9D2D74B749}"/>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7" name="Rectangle 26">
              <a:extLst>
                <a:ext uri="{FF2B5EF4-FFF2-40B4-BE49-F238E27FC236}">
                  <a16:creationId xmlns:a16="http://schemas.microsoft.com/office/drawing/2014/main" id="{98961519-BDAA-4AF4-ABB6-1B2A50305A6F}"/>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8" name="Rectangle 27">
              <a:extLst>
                <a:ext uri="{FF2B5EF4-FFF2-40B4-BE49-F238E27FC236}">
                  <a16:creationId xmlns:a16="http://schemas.microsoft.com/office/drawing/2014/main" id="{D33DF6C7-D074-4B8A-B25B-CE171ED8B57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15" name="Title 1">
            <a:extLst>
              <a:ext uri="{FF2B5EF4-FFF2-40B4-BE49-F238E27FC236}">
                <a16:creationId xmlns:a16="http://schemas.microsoft.com/office/drawing/2014/main" id="{E3F74BF0-0ACC-42D6-A8DE-7AC9E9571472}"/>
              </a:ext>
            </a:extLst>
          </p:cNvPr>
          <p:cNvSpPr txBox="1">
            <a:spLocks/>
          </p:cNvSpPr>
          <p:nvPr/>
        </p:nvSpPr>
        <p:spPr>
          <a:xfrm>
            <a:off x="1141413" y="1074485"/>
            <a:ext cx="7851603" cy="877187"/>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effectLst/>
                <a:latin typeface="Constantia" panose="02030602050306030303" pitchFamily="18" charset="0"/>
                <a:ea typeface="Constantia" panose="02030602050306030303" pitchFamily="18" charset="0"/>
                <a:cs typeface="Times New Roman" panose="02020603050405020304" pitchFamily="18" charset="0"/>
              </a:rPr>
              <a:t>Univariate, bivariate and multivariate analysis</a:t>
            </a:r>
            <a:endParaRPr lang="en-US" sz="4000" dirty="0">
              <a:latin typeface="Candara" panose="020E0502030303020204" pitchFamily="34" charset="0"/>
            </a:endParaRPr>
          </a:p>
        </p:txBody>
      </p:sp>
      <p:sp>
        <p:nvSpPr>
          <p:cNvPr id="16" name="TextBox 15">
            <a:extLst>
              <a:ext uri="{FF2B5EF4-FFF2-40B4-BE49-F238E27FC236}">
                <a16:creationId xmlns:a16="http://schemas.microsoft.com/office/drawing/2014/main" id="{AB2FF808-76BB-4A42-8155-BFA1B68F4FEC}"/>
              </a:ext>
            </a:extLst>
          </p:cNvPr>
          <p:cNvSpPr txBox="1"/>
          <p:nvPr/>
        </p:nvSpPr>
        <p:spPr>
          <a:xfrm>
            <a:off x="1004560" y="2176942"/>
            <a:ext cx="9109172" cy="1477328"/>
          </a:xfrm>
          <a:prstGeom prst="rect">
            <a:avLst/>
          </a:prstGeom>
          <a:noFill/>
        </p:spPr>
        <p:txBody>
          <a:bodyPr wrap="square" rtlCol="0">
            <a:spAutoFit/>
          </a:bodyPr>
          <a:lstStyle/>
          <a:p>
            <a:r>
              <a:rPr lang="en-US" sz="1800" dirty="0">
                <a:effectLst/>
                <a:latin typeface="Constantia" panose="02030602050306030303" pitchFamily="18" charset="0"/>
                <a:ea typeface="Constantia" panose="02030602050306030303" pitchFamily="18" charset="0"/>
                <a:cs typeface="Times New Roman" panose="02020603050405020304" pitchFamily="18" charset="0"/>
              </a:rPr>
              <a:t>We also explored:</a:t>
            </a:r>
          </a:p>
          <a:p>
            <a:pPr marL="285750" indent="-285750">
              <a:buFont typeface="Arial" panose="020B0604020202020204" pitchFamily="34" charset="0"/>
              <a:buChar char="•"/>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the average bottle price per category</a:t>
            </a:r>
            <a:r>
              <a:rPr lang="en-US" dirty="0">
                <a:latin typeface="Constantia" panose="02030602050306030303" pitchFamily="18" charset="0"/>
                <a:ea typeface="Constantia" panose="02030602050306030303" pitchFamily="18" charset="0"/>
                <a:cs typeface="Times New Roman" panose="02020603050405020304" pitchFamily="18" charset="0"/>
              </a:rPr>
              <a:t>, ranking these by sales and cost and Volume sold.</a:t>
            </a:r>
          </a:p>
          <a:p>
            <a:pPr marL="285750" indent="-285750">
              <a:buFont typeface="Arial" panose="020B0604020202020204" pitchFamily="34" charset="0"/>
              <a:buChar char="•"/>
            </a:pPr>
            <a:r>
              <a:rPr lang="en-US" sz="1800" dirty="0">
                <a:effectLst/>
                <a:latin typeface="Constantia" panose="02030602050306030303" pitchFamily="18" charset="0"/>
                <a:ea typeface="Constantia" panose="02030602050306030303" pitchFamily="18" charset="0"/>
                <a:cs typeface="Times New Roman" panose="02020603050405020304" pitchFamily="18" charset="0"/>
              </a:rPr>
              <a:t>a scatter plot of the categories with data regarding state </a:t>
            </a:r>
          </a:p>
          <a:p>
            <a:r>
              <a:rPr lang="en-US" sz="1800" dirty="0">
                <a:effectLst/>
                <a:latin typeface="Constantia" panose="02030602050306030303" pitchFamily="18" charset="0"/>
                <a:ea typeface="Constantia" panose="02030602050306030303" pitchFamily="18" charset="0"/>
                <a:cs typeface="Times New Roman" panose="02020603050405020304" pitchFamily="18" charset="0"/>
              </a:rPr>
              <a:t>profit, average bottle price, total volume and total sales.</a:t>
            </a:r>
            <a:endParaRPr lang="en-US" dirty="0">
              <a:latin typeface="Constantia" panose="02030602050306030303" pitchFamily="18" charset="0"/>
              <a:ea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r>
              <a:rPr lang="en-US" dirty="0">
                <a:latin typeface="Constantia" panose="02030602050306030303" pitchFamily="18" charset="0"/>
                <a:ea typeface="Constantia" panose="02030602050306030303" pitchFamily="18" charset="0"/>
                <a:cs typeface="Times New Roman" panose="02020603050405020304" pitchFamily="18" charset="0"/>
              </a:rPr>
              <a:t>t</a:t>
            </a:r>
            <a:r>
              <a:rPr lang="en-US" sz="1800" dirty="0">
                <a:effectLst/>
                <a:latin typeface="Constantia" panose="02030602050306030303" pitchFamily="18" charset="0"/>
                <a:ea typeface="Constantia" panose="02030602050306030303" pitchFamily="18" charset="0"/>
                <a:cs typeface="Times New Roman" panose="02020603050405020304" pitchFamily="18" charset="0"/>
              </a:rPr>
              <a:t>he heatmap of our numerical features correlations.</a:t>
            </a:r>
            <a:endParaRPr lang="en-US" sz="1800" dirty="0">
              <a:effectLst/>
              <a:latin typeface="Candara" panose="020E0502030303020204" pitchFamily="34" charset="0"/>
              <a:ea typeface="Constantia" panose="02030602050306030303" pitchFamily="18" charset="0"/>
              <a:cs typeface="Times New Roman" panose="02020603050405020304" pitchFamily="18" charset="0"/>
            </a:endParaRPr>
          </a:p>
        </p:txBody>
      </p:sp>
      <p:pic>
        <p:nvPicPr>
          <p:cNvPr id="17" name="Picture 16" descr="Chart&#10;&#10;Description automatically generated">
            <a:extLst>
              <a:ext uri="{FF2B5EF4-FFF2-40B4-BE49-F238E27FC236}">
                <a16:creationId xmlns:a16="http://schemas.microsoft.com/office/drawing/2014/main" id="{FC64A332-7C9E-4F95-A3BA-ABB4AA8984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40366" y="4681058"/>
            <a:ext cx="4787953" cy="2069312"/>
          </a:xfrm>
          <a:prstGeom prst="rect">
            <a:avLst/>
          </a:prstGeom>
          <a:noFill/>
          <a:ln>
            <a:noFill/>
          </a:ln>
        </p:spPr>
      </p:pic>
      <p:pic>
        <p:nvPicPr>
          <p:cNvPr id="18" name="Picture 17" descr="Chart, funnel chart&#10;&#10;Description automatically generated">
            <a:extLst>
              <a:ext uri="{FF2B5EF4-FFF2-40B4-BE49-F238E27FC236}">
                <a16:creationId xmlns:a16="http://schemas.microsoft.com/office/drawing/2014/main" id="{0A85ABF0-FC22-4010-B892-287B9D34F4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40366" y="2828859"/>
            <a:ext cx="4787954" cy="1793475"/>
          </a:xfrm>
          <a:prstGeom prst="rect">
            <a:avLst/>
          </a:prstGeom>
          <a:noFill/>
          <a:ln>
            <a:noFill/>
          </a:ln>
        </p:spPr>
      </p:pic>
      <p:pic>
        <p:nvPicPr>
          <p:cNvPr id="19" name="Picture 18" descr="Chart, bubble chart&#10;&#10;Description automatically generated">
            <a:extLst>
              <a:ext uri="{FF2B5EF4-FFF2-40B4-BE49-F238E27FC236}">
                <a16:creationId xmlns:a16="http://schemas.microsoft.com/office/drawing/2014/main" id="{1E901563-7872-4F3B-8118-C95AE72C9C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681" y="4460504"/>
            <a:ext cx="4709656" cy="2296828"/>
          </a:xfrm>
          <a:prstGeom prst="rect">
            <a:avLst/>
          </a:prstGeom>
          <a:noFill/>
          <a:ln>
            <a:noFill/>
          </a:ln>
        </p:spPr>
      </p:pic>
      <p:pic>
        <p:nvPicPr>
          <p:cNvPr id="20" name="Picture 19" descr="Chart, treemap chart&#10;&#10;Description automatically generated">
            <a:extLst>
              <a:ext uri="{FF2B5EF4-FFF2-40B4-BE49-F238E27FC236}">
                <a16:creationId xmlns:a16="http://schemas.microsoft.com/office/drawing/2014/main" id="{562709E1-E532-4D40-ADD8-D039CB0D78D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40449" y="4460504"/>
            <a:ext cx="2432806" cy="2301015"/>
          </a:xfrm>
          <a:prstGeom prst="rect">
            <a:avLst/>
          </a:prstGeom>
          <a:noFill/>
          <a:ln>
            <a:noFill/>
          </a:ln>
        </p:spPr>
      </p:pic>
    </p:spTree>
    <p:extLst>
      <p:ext uri="{BB962C8B-B14F-4D97-AF65-F5344CB8AC3E}">
        <p14:creationId xmlns:p14="http://schemas.microsoft.com/office/powerpoint/2010/main" val="232002807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444</TotalTime>
  <Words>1748</Words>
  <Application>Microsoft Office PowerPoint</Application>
  <PresentationFormat>Widescreen</PresentationFormat>
  <Paragraphs>229</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Bahnschrift SemiBold SemiConden</vt:lpstr>
      <vt:lpstr>Calibri</vt:lpstr>
      <vt:lpstr>Candara</vt:lpstr>
      <vt:lpstr>Constantia</vt:lpstr>
      <vt:lpstr>Corbel</vt:lpstr>
      <vt:lpstr>Symbol</vt:lpstr>
      <vt:lpstr>Depth</vt:lpstr>
      <vt:lpstr>Predicting Liquor Sales Profit  and post-Pandemic  Business Analytics</vt:lpstr>
      <vt:lpstr>Project organization</vt:lpstr>
      <vt:lpstr>Context</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Hotel Booking Cancellations</dc:title>
  <dc:creator>Razvan Nelepcu</dc:creator>
  <cp:lastModifiedBy>Razvan Nelepcu</cp:lastModifiedBy>
  <cp:revision>37</cp:revision>
  <dcterms:created xsi:type="dcterms:W3CDTF">2021-06-27T04:09:11Z</dcterms:created>
  <dcterms:modified xsi:type="dcterms:W3CDTF">2021-08-14T20:59:36Z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